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850" r:id="rId1"/>
    <p:sldMasterId id="2147483851" r:id="rId2"/>
  </p:sldMasterIdLst>
  <p:notesMasterIdLst>
    <p:notesMasterId r:id="rId4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99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</p:sldIdLst>
  <p:sldSz cx="18281650" cy="10283825"/>
  <p:notesSz cx="6858000" cy="9144000"/>
  <p:defaultTextStyle>
    <a:defPPr algn="l" rtl="0" eaLnBrk="0" latinLnBrk="1" hangingPunct="0">
      <a:defRPr kumimoji="1" lang="en-US" altLang="en-U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 userDrawn="1">
          <p15:clr>
            <a:srgbClr val="A4A3A4"/>
          </p15:clr>
        </p15:guide>
        <p15:guide id="2" pos="575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>
        <a:alpha val="100000"/>
      </a:srgbClr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2579"/>
    <p:restoredTop sz="72504"/>
  </p:normalViewPr>
  <p:slideViewPr>
    <p:cSldViewPr>
      <p:cViewPr varScale="1">
        <p:scale>
          <a:sx n="56" d="100"/>
          <a:sy n="56" d="100"/>
        </p:scale>
        <p:origin x="1788" y="84"/>
      </p:cViewPr>
      <p:guideLst>
        <p:guide orient="horz" pos="3239"/>
        <p:guide pos="575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14" cy="7621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2022-10-26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64" y="685800"/>
            <a:ext cx="6095872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프로젝트 발표 시작하겠습니다.</a:t>
            </a:r>
          </a:p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저희는 도서구매 페이지를 만들었습니다.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여기가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실질적인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구매와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상품들을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보게될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메인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페이지입니다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검색기능이나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,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인기도서들을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볼수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있는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기능등을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지원합니다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상품 상세 페이지입니다.</a:t>
            </a:r>
          </a:p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책의 전반적인 소개와 제원, 댓글이나 좋아요기능 역시 제공하고있습니다.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장바구니 페이지 입니다. 장바구니에 담고 원하는 도서를 한번에 결제하는 기능을 합니다.</a:t>
            </a:r>
          </a:p>
          <a:p>
            <a:pPr>
              <a:defRPr/>
            </a:pPr>
            <a:endParaRPr sz="120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저희 DB 테이블 입니다.</a:t>
            </a:r>
          </a:p>
          <a:p>
            <a:pPr>
              <a:defRPr/>
            </a:pPr>
            <a:endParaRPr sz="1200">
              <a:solidFill>
                <a:srgbClr val="000000">
                  <a:alpha val="100000"/>
                </a:srgbClr>
              </a:solidFill>
            </a:endParaRPr>
          </a:p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아직 상세한 기능 설명이 이루어지지 않아 짧게 얘기 하겠습니다.</a:t>
            </a:r>
          </a:p>
          <a:p>
            <a:pPr>
              <a:defRPr/>
            </a:pPr>
            <a:endParaRPr sz="1200">
              <a:solidFill>
                <a:srgbClr val="000000">
                  <a:alpha val="100000"/>
                </a:srgbClr>
              </a:solidFill>
            </a:endParaRPr>
          </a:p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기본적인 유저정보와 결제정보 도서정보등 12개의 테이블을 사용하고있습니다.</a:t>
            </a:r>
          </a:p>
          <a:p>
            <a:pPr>
              <a:defRPr/>
            </a:pPr>
            <a:endParaRPr sz="1200">
              <a:solidFill>
                <a:srgbClr val="000000">
                  <a:alpha val="100000"/>
                </a:srgbClr>
              </a:solidFill>
            </a:endParaRPr>
          </a:p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책관련 칼럼이 24개나 됩니다.;; 후에 기능 시연 시간때 설명드리겠습니다.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네! 여기까지~ 쓸대</a:t>
            </a:r>
            <a:r>
              <a:rPr lang="ko-KR" altLang="en-US" sz="120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>
                <a:solidFill>
                  <a:srgbClr val="000000">
                    <a:alpha val="100000"/>
                  </a:srgbClr>
                </a:solidFill>
              </a:rPr>
              <a:t>없는</a:t>
            </a:r>
            <a:r>
              <a:rPr lang="ko-KR" altLang="en-US" sz="1200">
                <a:solidFill>
                  <a:srgbClr val="000000">
                    <a:alpha val="100000"/>
                  </a:srgbClr>
                </a:solidFill>
              </a:rPr>
              <a:t>게</a:t>
            </a:r>
            <a:r>
              <a:rPr sz="1200">
                <a:solidFill>
                  <a:srgbClr val="000000">
                    <a:alpha val="100000"/>
                  </a:srgbClr>
                </a:solidFill>
              </a:rPr>
              <a:t>(?) </a:t>
            </a:r>
            <a:r>
              <a:rPr lang="ko-KR" altLang="en-US" sz="1200">
                <a:solidFill>
                  <a:srgbClr val="000000">
                    <a:alpha val="100000"/>
                  </a:srgbClr>
                </a:solidFill>
              </a:rPr>
              <a:t>전부</a:t>
            </a:r>
            <a:r>
              <a:rPr sz="1200">
                <a:solidFill>
                  <a:srgbClr val="000000">
                    <a:alpha val="100000"/>
                  </a:srgbClr>
                </a:solidFill>
              </a:rPr>
              <a:t> 끝났습니다. 아마 저희조가 가장 오랫동안 발표를 할거 같은데 이렇게 빠르게</a:t>
            </a:r>
            <a:r>
              <a:rPr lang="ko-KR" altLang="en-US" sz="120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>
                <a:solidFill>
                  <a:srgbClr val="000000">
                    <a:alpha val="100000"/>
                  </a:srgbClr>
                </a:solidFill>
              </a:rPr>
              <a:t>진행한덴 이유가 있습니다.</a:t>
            </a:r>
          </a:p>
          <a:p>
            <a:pPr>
              <a:defRPr/>
            </a:pPr>
            <a:endParaRPr sz="1200">
              <a:solidFill>
                <a:srgbClr val="000000">
                  <a:alpha val="100000"/>
                </a:srgbClr>
              </a:solidFill>
            </a:endParaRPr>
          </a:p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지금부터</a:t>
            </a:r>
            <a:r>
              <a:rPr lang="ko-KR" altLang="en-US" sz="1200">
                <a:solidFill>
                  <a:srgbClr val="000000">
                    <a:alpha val="100000"/>
                  </a:srgbClr>
                </a:solidFill>
              </a:rPr>
              <a:t>는</a:t>
            </a:r>
            <a:r>
              <a:rPr sz="1200">
                <a:solidFill>
                  <a:srgbClr val="000000">
                    <a:alpha val="100000"/>
                  </a:srgbClr>
                </a:solidFill>
              </a:rPr>
              <a:t> 기능 설명과 시연이 있겠습니다.</a:t>
            </a:r>
          </a:p>
          <a:p>
            <a:pPr>
              <a:defRPr/>
            </a:pPr>
            <a:endParaRPr sz="1200">
              <a:solidFill>
                <a:srgbClr val="000000">
                  <a:alpha val="100000"/>
                </a:srgbClr>
              </a:solidFill>
            </a:endParaRPr>
          </a:p>
          <a:p>
            <a:pPr>
              <a:defRPr/>
            </a:pPr>
            <a:r>
              <a:rPr lang="ko-KR" altLang="en-US" sz="1200">
                <a:solidFill>
                  <a:srgbClr val="000000">
                    <a:alpha val="100000"/>
                  </a:srgbClr>
                </a:solidFill>
              </a:rPr>
              <a:t>여기까지 봤을 때 주제선정이나</a:t>
            </a:r>
            <a:r>
              <a:rPr lang="en-US" altLang="ko-KR" sz="1200">
                <a:solidFill>
                  <a:srgbClr val="000000">
                    <a:alpha val="100000"/>
                  </a:srgbClr>
                </a:solidFill>
              </a:rPr>
              <a:t>,</a:t>
            </a:r>
            <a:r>
              <a:rPr lang="ko-KR" altLang="en-US" sz="1200">
                <a:solidFill>
                  <a:srgbClr val="000000">
                    <a:alpha val="100000"/>
                  </a:srgbClr>
                </a:solidFill>
              </a:rPr>
              <a:t> 디자인 등이 평범하다고 생각 하실 수있는데 프로그래밍에서 </a:t>
            </a:r>
            <a:r>
              <a:rPr lang="ko-KR" altLang="en-US" sz="1200" b="1">
                <a:solidFill>
                  <a:srgbClr val="000000">
                    <a:alpha val="100000"/>
                  </a:srgbClr>
                </a:solidFill>
              </a:rPr>
              <a:t>중요한건 아이템이 아니라</a:t>
            </a:r>
            <a:r>
              <a:rPr lang="en-US" altLang="ko-KR" sz="1200" b="1">
                <a:solidFill>
                  <a:srgbClr val="000000">
                    <a:alpha val="100000"/>
                  </a:srgbClr>
                </a:solidFill>
              </a:rPr>
              <a:t>,</a:t>
            </a:r>
            <a:r>
              <a:rPr lang="ko-KR" altLang="en-US" sz="1200" b="1">
                <a:solidFill>
                  <a:srgbClr val="000000">
                    <a:alpha val="100000"/>
                  </a:srgbClr>
                </a:solidFill>
              </a:rPr>
              <a:t> 시스템이라는 것을 보여드리겠습니다</a:t>
            </a:r>
            <a:r>
              <a:rPr lang="en-US" altLang="ko-KR" sz="1200" b="1">
                <a:solidFill>
                  <a:srgbClr val="000000">
                    <a:alpha val="100000"/>
                  </a:srgbClr>
                </a:solidFill>
              </a:rPr>
              <a:t>.</a:t>
            </a:r>
          </a:p>
          <a:p>
            <a:pPr>
              <a:defRPr/>
            </a:pPr>
            <a:endParaRPr lang="en-US" altLang="ko-KR" sz="120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는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들어가기에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앞서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도메인을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만들었습니다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</a:t>
            </a:r>
          </a:p>
          <a:p>
            <a:pPr>
              <a:defRPr/>
            </a:pP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도메인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주소는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booke.iptime.org/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입니다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뒤에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저희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조원들의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도움을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받아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해당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도메인에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직접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들어오셔서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저희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페이지에서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회원가입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,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도서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구매도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해보고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,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문의사항까지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진행해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보겠습니다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</a:t>
            </a:r>
          </a:p>
          <a:p>
            <a:pPr>
              <a:defRPr/>
            </a:pPr>
            <a:endParaRPr sz="1200" dirty="0">
              <a:solidFill>
                <a:srgbClr val="000000">
                  <a:alpha val="100000"/>
                </a:srgbClr>
              </a:solidFill>
            </a:endParaRPr>
          </a:p>
          <a:p>
            <a:pPr>
              <a:defRPr/>
            </a:pP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도메인을 지원해서 직접 유저가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되볼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수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있는건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저희조의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큰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장점중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하나니까 꼭 한번 저희 사이트 들어가서 보셨으면 좋겠습니다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.</a:t>
            </a:r>
          </a:p>
          <a:p>
            <a:pPr>
              <a:defRPr/>
            </a:pP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(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아주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자신있어요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.^^)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선생님들 뿐만 아니라 궁금하시면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,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학생분들도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들어가셔도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됩니다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.</a:t>
            </a:r>
          </a:p>
          <a:p>
            <a:pPr>
              <a:defRPr/>
            </a:pPr>
            <a:endParaRPr sz="1200" dirty="0">
              <a:solidFill>
                <a:srgbClr val="000000">
                  <a:alpha val="100000"/>
                </a:srgbClr>
              </a:solidFill>
            </a:endParaRPr>
          </a:p>
          <a:p>
            <a:pPr>
              <a:defRPr/>
            </a:pP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저희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프로젝트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경로입니다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갑자기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“왜?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프로젝트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경로가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나오냐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?”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라고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생각하실수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있는데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, </a:t>
            </a:r>
          </a:p>
          <a:p>
            <a:pPr>
              <a:defRPr/>
            </a:pP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자바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프로젝트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경로는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도메인에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맞게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프로젝트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경로를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짖는데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,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이부분을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선생님이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수업시간에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말씀해주신적있습니다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</a:t>
            </a:r>
          </a:p>
          <a:p>
            <a:pPr>
              <a:defRPr/>
            </a:pP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그 JSP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교제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예제가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“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org.zerock.controller”였던걸로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기억합니다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그 교제 사이트 주소가 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zerock.org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였습니다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.</a:t>
            </a:r>
          </a:p>
          <a:p>
            <a:pPr>
              <a:defRPr/>
            </a:pPr>
            <a:endParaRPr sz="1200" dirty="0">
              <a:solidFill>
                <a:srgbClr val="000000">
                  <a:alpha val="100000"/>
                </a:srgbClr>
              </a:solidFill>
            </a:endParaRPr>
          </a:p>
          <a:p>
            <a:pPr>
              <a:defRPr/>
            </a:pP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혹시 들어가지지 않는 분이 계시다면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,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앞부분에 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https://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가 아니라 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http://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인지 확인해 주시기 바랍니다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.</a:t>
            </a:r>
          </a:p>
          <a:p>
            <a:pPr>
              <a:defRPr/>
            </a:pP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도메인 주소가 </a:t>
            </a:r>
            <a:r>
              <a:rPr lang="en-US" altLang="ko-KR" sz="1200" dirty="0" err="1">
                <a:solidFill>
                  <a:srgbClr val="000000">
                    <a:alpha val="100000"/>
                  </a:srgbClr>
                </a:solidFill>
              </a:rPr>
              <a:t>iptime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인건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,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따로  도메인을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산건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아니라서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,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학원 공유기에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포트포워딩하고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공유기에서 지원하는 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DDNS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기능으로 도메인을 열었습니다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.(admin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으로 되어있더라고요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;;)</a:t>
            </a:r>
          </a:p>
          <a:p>
            <a:pPr>
              <a:defRPr/>
            </a:pPr>
            <a:endParaRPr lang="en-US" altLang="ko-KR" sz="1200" dirty="0">
              <a:solidFill>
                <a:srgbClr val="000000">
                  <a:alpha val="100000"/>
                </a:srgbClr>
              </a:solidFill>
            </a:endParaRPr>
          </a:p>
          <a:p>
            <a:pPr>
              <a:defRPr/>
            </a:pP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말 그대로 도메인이니까 당연히 월드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와이드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웹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(WWW)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에만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연결되어있다면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,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미국에서도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들어가실수있습니다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.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(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물론 오늘 발표 끝나면 도메인은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지울겁니다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.)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는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들어가기에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앞서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도메인을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만들었습니다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</a:t>
            </a:r>
          </a:p>
          <a:p>
            <a:pPr>
              <a:defRPr/>
            </a:pP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도메인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주소는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booke.iptime.org/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입니다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뒤에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저희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조원들의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도움을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받아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해당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도메인에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직접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들어오셔서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저희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페이지에서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회원가입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,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도서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구매도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해보고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,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문의사항까지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진행해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보겠습니다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</a:t>
            </a:r>
          </a:p>
          <a:p>
            <a:pPr>
              <a:defRPr/>
            </a:pPr>
            <a:endParaRPr sz="1200" dirty="0">
              <a:solidFill>
                <a:srgbClr val="000000">
                  <a:alpha val="100000"/>
                </a:srgbClr>
              </a:solidFill>
            </a:endParaRPr>
          </a:p>
          <a:p>
            <a:pPr>
              <a:defRPr/>
            </a:pP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도메인을 지원해서 직접 유저가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되볼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수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있는건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저희조의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큰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장점중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하나니까 꼭 한번 저희 사이트 들어가서 보셨으면 좋겠습니다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.</a:t>
            </a:r>
          </a:p>
          <a:p>
            <a:pPr>
              <a:defRPr/>
            </a:pP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(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아주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자신있어요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.^^)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선생님들 뿐만 아니라 궁금하시면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,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학생분들도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들어가셔도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됩니다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.</a:t>
            </a:r>
          </a:p>
          <a:p>
            <a:pPr>
              <a:defRPr/>
            </a:pPr>
            <a:endParaRPr sz="1200" dirty="0">
              <a:solidFill>
                <a:srgbClr val="000000">
                  <a:alpha val="100000"/>
                </a:srgbClr>
              </a:solidFill>
            </a:endParaRPr>
          </a:p>
          <a:p>
            <a:pPr>
              <a:defRPr/>
            </a:pP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저희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프로젝트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경로입니다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갑자기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“왜?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프로젝트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경로가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나오냐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?”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라고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생각하실수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있는데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, </a:t>
            </a:r>
          </a:p>
          <a:p>
            <a:pPr>
              <a:defRPr/>
            </a:pP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자바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프로젝트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경로는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도메인에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맞게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프로젝트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경로를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짖는데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,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이부분을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선생님이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수업시간에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말씀해주신적있습니다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</a:t>
            </a:r>
          </a:p>
          <a:p>
            <a:pPr>
              <a:defRPr/>
            </a:pP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그 JSP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교제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예제가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“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org.zerock.controller”였던걸로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기억합니다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그 교제 사이트 주소가 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zerock.org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였습니다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.</a:t>
            </a:r>
          </a:p>
          <a:p>
            <a:pPr>
              <a:defRPr/>
            </a:pPr>
            <a:endParaRPr sz="1200" dirty="0">
              <a:solidFill>
                <a:srgbClr val="000000">
                  <a:alpha val="100000"/>
                </a:srgbClr>
              </a:solidFill>
            </a:endParaRPr>
          </a:p>
          <a:p>
            <a:pPr>
              <a:defRPr/>
            </a:pP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혹시 들어가지지 않는 분이 계시다면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,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앞부분에 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https://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가 아니라 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http://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인지 확인해 주시기 바랍니다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.</a:t>
            </a:r>
          </a:p>
          <a:p>
            <a:pPr>
              <a:defRPr/>
            </a:pP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도메인 주소가 </a:t>
            </a:r>
            <a:r>
              <a:rPr lang="en-US" altLang="ko-KR" sz="1200" dirty="0" err="1">
                <a:solidFill>
                  <a:srgbClr val="000000">
                    <a:alpha val="100000"/>
                  </a:srgbClr>
                </a:solidFill>
              </a:rPr>
              <a:t>iptime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인건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,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따로  도메인을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산건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아니라서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,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학원 공유기에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포트포워딩하고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공유기에서 지원하는 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DDNS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기능으로 도메인을 열었습니다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.(admin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으로 되어있더라고요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;;)</a:t>
            </a:r>
          </a:p>
          <a:p>
            <a:pPr>
              <a:defRPr/>
            </a:pPr>
            <a:endParaRPr lang="en-US" altLang="ko-KR" sz="1200" dirty="0">
              <a:solidFill>
                <a:srgbClr val="000000">
                  <a:alpha val="100000"/>
                </a:srgbClr>
              </a:solidFill>
            </a:endParaRPr>
          </a:p>
          <a:p>
            <a:pPr>
              <a:defRPr/>
            </a:pP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말 그대로 도메인이니까 당연히 월드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와이드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웹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(WWW)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에만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연결되어있다면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,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미국에서도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들어가실수있습니다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.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(</a:t>
            </a:r>
            <a:r>
              <a:rPr lang="ko-KR" altLang="en-US" sz="1200" dirty="0">
                <a:solidFill>
                  <a:srgbClr val="000000">
                    <a:alpha val="100000"/>
                  </a:srgbClr>
                </a:solidFill>
              </a:rPr>
              <a:t>물론 오늘 발표 끝나면 도메인은 </a:t>
            </a:r>
            <a:r>
              <a:rPr lang="ko-KR" altLang="en-US" sz="1200" dirty="0" err="1">
                <a:solidFill>
                  <a:srgbClr val="000000">
                    <a:alpha val="100000"/>
                  </a:srgbClr>
                </a:solidFill>
              </a:rPr>
              <a:t>지울겁니다</a:t>
            </a:r>
            <a:r>
              <a:rPr lang="en-US" altLang="ko-KR" sz="1200" dirty="0">
                <a:solidFill>
                  <a:srgbClr val="000000">
                    <a:alpha val="100000"/>
                  </a:srgbClr>
                </a:solidFill>
              </a:rPr>
              <a:t>.)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31656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아까 </a:t>
            </a:r>
            <a:r>
              <a:rPr lang="en-US" altLang="ko-KR"/>
              <a:t>UI</a:t>
            </a:r>
            <a:r>
              <a:rPr lang="ko-KR" altLang="en-US"/>
              <a:t> 정의서에서 보여 드렸던 홈페이지 입니다</a:t>
            </a:r>
            <a:r>
              <a:rPr lang="en-US" altLang="ko-KR"/>
              <a:t>.</a:t>
            </a:r>
            <a:r>
              <a:rPr lang="ko-KR" altLang="en-US"/>
              <a:t> 사이트에 들어가시면</a:t>
            </a:r>
            <a:r>
              <a:rPr lang="en-US" altLang="ko-KR"/>
              <a:t>,</a:t>
            </a:r>
            <a:r>
              <a:rPr lang="ko-KR" altLang="en-US"/>
              <a:t> 화면이 갈라지는 애니메이션과 함께 스크롤하면</a:t>
            </a:r>
            <a:r>
              <a:rPr lang="en-US" altLang="ko-KR"/>
              <a:t>,</a:t>
            </a:r>
            <a:r>
              <a:rPr lang="ko-KR" altLang="en-US"/>
              <a:t> 문구와 화면이 바뀌는 광고를 구현했습니다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이 페이지 같은 경우는 애플 사이트에서 제품 소개 페이지가 이런 애니메이션으로 사용자의 스크롤에 맞게 광고가 재생되는 페이지로 되어있습니다</a:t>
            </a:r>
            <a:r>
              <a:rPr lang="en-US" altLang="ko-KR"/>
              <a:t>.(</a:t>
            </a:r>
            <a:r>
              <a:rPr lang="ko-KR" altLang="en-US"/>
              <a:t>애플광고페이지 보여줄까말까 고민된다</a:t>
            </a:r>
            <a:r>
              <a:rPr lang="en-US" altLang="ko-KR"/>
              <a:t>.)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이페이지에서 애니메이션을 끝까지 보셔도 메인페이지로 넘어가 지긴하는데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GoToRead</a:t>
            </a:r>
            <a:r>
              <a:rPr lang="ko-KR" altLang="en-US"/>
              <a:t>버튼을 눌러도 배경이 밝아지면서 넘어가집니다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저희 메인 페이지 입니다</a:t>
            </a:r>
            <a:r>
              <a:rPr lang="en-US" altLang="ko-KR"/>
              <a:t>.</a:t>
            </a:r>
            <a:r>
              <a:rPr lang="ko-KR" altLang="en-US"/>
              <a:t> 상단 헤더에서 로그인 기능과 장바구니 보기등 기능을 제공하고</a:t>
            </a:r>
          </a:p>
          <a:p>
            <a:pPr>
              <a:defRPr/>
            </a:pPr>
            <a:r>
              <a:rPr lang="ko-KR" altLang="en-US"/>
              <a:t>가운데 검색바에서  전체</a:t>
            </a:r>
            <a:r>
              <a:rPr lang="en-US" altLang="ko-KR"/>
              <a:t>,</a:t>
            </a:r>
            <a:r>
              <a:rPr lang="ko-KR" altLang="en-US"/>
              <a:t> 제목</a:t>
            </a:r>
            <a:r>
              <a:rPr lang="en-US" altLang="ko-KR"/>
              <a:t>,</a:t>
            </a:r>
            <a:r>
              <a:rPr lang="ko-KR" altLang="en-US"/>
              <a:t> 작가의 칼럼으로 조회하는 기능을 제공합니다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그아래 부분은 슬라이드 광고입니다</a:t>
            </a:r>
            <a:r>
              <a:rPr lang="en-US" altLang="ko-KR"/>
              <a:t>.</a:t>
            </a:r>
            <a:r>
              <a:rPr lang="ko-KR" altLang="en-US"/>
              <a:t> 디자인이</a:t>
            </a:r>
            <a:r>
              <a:rPr lang="en-US" altLang="ko-KR"/>
              <a:t>...</a:t>
            </a:r>
            <a:r>
              <a:rPr lang="ko-KR" altLang="en-US"/>
              <a:t>좀 구려보이는 이유는 어디서 긁어온게 아니라 직접 자바스크립트로 만들어서 그렇습니다</a:t>
            </a:r>
            <a:r>
              <a:rPr lang="en-US" altLang="ko-KR"/>
              <a:t>.</a:t>
            </a:r>
            <a:endParaRPr lang="ko-KR" altLang="en-US"/>
          </a:p>
          <a:p>
            <a:pPr>
              <a:defRPr/>
            </a:pPr>
            <a:r>
              <a:rPr lang="ko-KR" altLang="en-US"/>
              <a:t>이것 역시 </a:t>
            </a:r>
            <a:r>
              <a:rPr lang="en-US" altLang="ko-KR"/>
              <a:t>GSAP</a:t>
            </a:r>
            <a:r>
              <a:rPr lang="ko-KR" altLang="en-US"/>
              <a:t>의 라이브러리로 만들었습니다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디자인을 내줬지만</a:t>
            </a:r>
            <a:r>
              <a:rPr lang="en-US" altLang="ko-KR"/>
              <a:t>,</a:t>
            </a:r>
            <a:r>
              <a:rPr lang="ko-KR" altLang="en-US"/>
              <a:t> 직접 공부해서 만들었다는거에 자부심을 느낍니다</a:t>
            </a:r>
            <a:r>
              <a:rPr lang="en-US" altLang="ko-KR"/>
              <a:t>.</a:t>
            </a:r>
            <a:r>
              <a:rPr lang="ko-KR" altLang="en-US"/>
              <a:t>ㅎㅎ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아래는 인기도서와 전체도서가 전부 나오는 부분입니다</a:t>
            </a:r>
            <a:r>
              <a:rPr lang="en-US" altLang="ko-KR"/>
              <a:t>.</a:t>
            </a:r>
            <a:r>
              <a:rPr lang="ko-KR" altLang="en-US"/>
              <a:t> 그아래에 푸터가있는데 푸터에 고양이 마크 클릭하시면 저희 프로젝트 깃허브 주소에 들어가실 수 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프로젝트 발표는 해당 순서로 진행할 예정입니다.</a:t>
            </a:r>
          </a:p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4번 프로그램기능이 조금 길~게 되어있는데, 정말 보여줄게 많습니다.(기대하셔도 좋습니다.)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검색창에 도서를 검색해서 찾아 보겠습니다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앞부분 칼럼명은 </a:t>
            </a:r>
            <a:r>
              <a:rPr lang="en-US" altLang="ko-KR"/>
              <a:t>‘</a:t>
            </a:r>
            <a:r>
              <a:rPr lang="ko-KR" altLang="en-US"/>
              <a:t>작가</a:t>
            </a:r>
            <a:r>
              <a:rPr lang="en-US" altLang="ko-KR"/>
              <a:t>’</a:t>
            </a:r>
            <a:r>
              <a:rPr lang="ko-KR" altLang="en-US"/>
              <a:t>로 두고 </a:t>
            </a:r>
            <a:r>
              <a:rPr lang="en-US" altLang="ko-KR"/>
              <a:t>‘</a:t>
            </a:r>
            <a:r>
              <a:rPr lang="ko-KR" altLang="en-US"/>
              <a:t>아니</a:t>
            </a:r>
            <a:r>
              <a:rPr lang="en-US" altLang="ko-KR"/>
              <a:t>’</a:t>
            </a:r>
            <a:r>
              <a:rPr lang="ko-KR" altLang="en-US"/>
              <a:t>를 검색해 보겠습니다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그러면 </a:t>
            </a:r>
            <a:r>
              <a:rPr lang="en-US" altLang="ko-KR"/>
              <a:t>‘</a:t>
            </a:r>
            <a:r>
              <a:rPr lang="ko-KR" altLang="en-US"/>
              <a:t>아니 에르노</a:t>
            </a:r>
            <a:r>
              <a:rPr lang="en-US" altLang="ko-KR"/>
              <a:t>’</a:t>
            </a:r>
            <a:r>
              <a:rPr lang="ko-KR" altLang="en-US"/>
              <a:t>의 도서가 나옵니다</a:t>
            </a:r>
            <a:r>
              <a:rPr lang="en-US" altLang="ko-KR"/>
              <a:t>.</a:t>
            </a:r>
            <a:r>
              <a:rPr lang="ko-KR" altLang="en-US"/>
              <a:t> 방금 검색하고 페이지 이동이 일어났는데</a:t>
            </a:r>
            <a:r>
              <a:rPr lang="en-US" altLang="ko-KR"/>
              <a:t>,</a:t>
            </a:r>
            <a:r>
              <a:rPr lang="ko-KR" altLang="en-US"/>
              <a:t> 칼럼명과 검색어가 지워지지않고</a:t>
            </a:r>
            <a:r>
              <a:rPr lang="en-US" altLang="ko-KR"/>
              <a:t>,</a:t>
            </a:r>
            <a:r>
              <a:rPr lang="ko-KR" altLang="en-US"/>
              <a:t> 유지되는 모습을 볼 수 있습니다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(ppt</a:t>
            </a:r>
            <a:r>
              <a:rPr lang="ko-KR" altLang="en-US"/>
              <a:t>는 놔두고 시연 페이지에서 진행</a:t>
            </a:r>
            <a:r>
              <a:rPr lang="en-US" altLang="ko-KR"/>
              <a:t>)</a:t>
            </a:r>
          </a:p>
          <a:p>
            <a:pPr>
              <a:defRPr/>
            </a:pPr>
            <a:r>
              <a:rPr lang="ko-KR" altLang="en-US"/>
              <a:t>도서상세 페이지를 한번 들어가 보겠습니다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여기선 도서의 설명과 제원 소개등이 있고 하단에 내려가 시면</a:t>
            </a:r>
            <a:r>
              <a:rPr lang="en-US" altLang="ko-KR"/>
              <a:t>,</a:t>
            </a:r>
            <a:r>
              <a:rPr lang="ko-KR" altLang="en-US"/>
              <a:t> 댓글 기능이 있습니다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여기서 댓글을 작생해 보겠습니다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en-US" altLang="ko-KR"/>
              <a:t>!</a:t>
            </a:r>
          </a:p>
          <a:p>
            <a:pPr>
              <a:defRPr/>
            </a:pPr>
            <a:r>
              <a:rPr lang="ko-KR" altLang="en-US"/>
              <a:t>댓글 작성을 누르면</a:t>
            </a:r>
            <a:r>
              <a:rPr lang="en-US" altLang="ko-KR"/>
              <a:t>,</a:t>
            </a:r>
            <a:r>
              <a:rPr lang="ko-KR" altLang="en-US"/>
              <a:t> 로그인 해달라는 메시지가 출력됩니다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다시 상단으로 올라가서 </a:t>
            </a:r>
            <a:r>
              <a:rPr lang="en-US" altLang="ko-KR"/>
              <a:t>,</a:t>
            </a:r>
            <a:r>
              <a:rPr lang="ko-KR" altLang="en-US"/>
              <a:t> 구매버튼을 눌러도 같은 메시지가 출력 됩니다</a:t>
            </a:r>
            <a:r>
              <a:rPr lang="en-US" altLang="ko-KR"/>
              <a:t>.</a:t>
            </a:r>
            <a:r>
              <a:rPr lang="ko-KR" altLang="en-US"/>
              <a:t> 지금 부터는 회원이 아닐시엔 사용 할 수 없는 기능들이 많습니다</a:t>
            </a:r>
            <a:r>
              <a:rPr lang="en-US" altLang="ko-KR"/>
              <a:t>.</a:t>
            </a:r>
            <a:r>
              <a:rPr lang="ko-KR" altLang="en-US"/>
              <a:t> 로그인을 진행해 보겠습니다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로그인 페이지입니다</a:t>
            </a:r>
            <a:r>
              <a:rPr lang="en-US" altLang="ko-KR"/>
              <a:t>.</a:t>
            </a:r>
            <a:r>
              <a:rPr lang="ko-KR" altLang="en-US"/>
              <a:t> 여기서는 로그인을 진행실 수 있는데</a:t>
            </a:r>
            <a:r>
              <a:rPr lang="en-US" altLang="ko-KR"/>
              <a:t>,</a:t>
            </a:r>
            <a:r>
              <a:rPr lang="ko-KR" altLang="en-US"/>
              <a:t> 진행하기에 앞서 회원가입을 할겁니다</a:t>
            </a:r>
            <a:r>
              <a:rPr lang="en-US" altLang="ko-KR"/>
              <a:t>.</a:t>
            </a:r>
            <a:r>
              <a:rPr lang="ko-KR" altLang="en-US"/>
              <a:t> 선생님들도 전</a:t>
            </a:r>
            <a:r>
              <a:rPr lang="en-US" altLang="ko-KR"/>
              <a:t>.</a:t>
            </a:r>
            <a:r>
              <a:rPr lang="ko-KR" altLang="en-US"/>
              <a:t>부</a:t>
            </a:r>
            <a:r>
              <a:rPr lang="en-US" altLang="ko-KR"/>
              <a:t>.</a:t>
            </a:r>
            <a:r>
              <a:rPr lang="ko-KR" altLang="en-US"/>
              <a:t> 회원가입 해주시길 바랍니다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꼭 선생님들이 사용하고 계신 이메일이나 개인정보를 넣을 필요는 없으나</a:t>
            </a:r>
            <a:r>
              <a:rPr lang="en-US" altLang="ko-KR"/>
              <a:t>,</a:t>
            </a:r>
            <a:r>
              <a:rPr lang="ko-KR" altLang="en-US"/>
              <a:t> 오늘 시연이 있고난 후 모든정보는 삭제되니 안심하시고 해주시길 바랍니다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되도록이면</a:t>
            </a:r>
            <a:r>
              <a:rPr lang="en-US" altLang="ko-KR"/>
              <a:t>,</a:t>
            </a:r>
            <a:r>
              <a:rPr lang="ko-KR" altLang="en-US"/>
              <a:t> 진짜 사용하시는 정보가아니라 간단한걸로 하만드시는걸 추천합니다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회원가입 페이지 입니다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여기서 </a:t>
            </a:r>
            <a:r>
              <a:rPr lang="ko-KR" altLang="en-US" dirty="0" err="1"/>
              <a:t>저희조가</a:t>
            </a:r>
            <a:r>
              <a:rPr lang="ko-KR" altLang="en-US" dirty="0"/>
              <a:t> </a:t>
            </a:r>
            <a:r>
              <a:rPr lang="ko-KR" altLang="en-US" dirty="0" err="1"/>
              <a:t>신경쓴</a:t>
            </a:r>
            <a:r>
              <a:rPr lang="ko-KR" altLang="en-US" dirty="0"/>
              <a:t> </a:t>
            </a:r>
            <a:r>
              <a:rPr lang="ko-KR" altLang="en-US" dirty="0" err="1"/>
              <a:t>백앤드의</a:t>
            </a:r>
            <a:r>
              <a:rPr lang="ko-KR" altLang="en-US" dirty="0"/>
              <a:t> 진수가 나타나는데요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기본적인 </a:t>
            </a:r>
            <a:r>
              <a:rPr lang="ko-KR" altLang="en-US" dirty="0" err="1"/>
              <a:t>인젝션</a:t>
            </a:r>
            <a:r>
              <a:rPr lang="ko-KR" altLang="en-US" dirty="0"/>
              <a:t> 주입은 완전히 방어하고</a:t>
            </a:r>
            <a:r>
              <a:rPr lang="en-US" altLang="ko-KR" dirty="0"/>
              <a:t>,</a:t>
            </a: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ko-KR" altLang="en-US" dirty="0"/>
              <a:t>이름과 이메일을 적으면  확인 </a:t>
            </a:r>
            <a:r>
              <a:rPr lang="ko-KR" altLang="en-US" dirty="0" err="1"/>
              <a:t>할때</a:t>
            </a:r>
            <a:r>
              <a:rPr lang="ko-KR" altLang="en-US" dirty="0"/>
              <a:t> </a:t>
            </a:r>
            <a:r>
              <a:rPr lang="ko-KR" altLang="en-US" dirty="0" err="1"/>
              <a:t>서블릿을</a:t>
            </a:r>
            <a:r>
              <a:rPr lang="ko-KR" altLang="en-US" dirty="0"/>
              <a:t> 거쳐 확인합니다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하지만 이모든 </a:t>
            </a:r>
            <a:r>
              <a:rPr lang="ko-KR" altLang="en-US" dirty="0" err="1"/>
              <a:t>과정중에</a:t>
            </a:r>
            <a:r>
              <a:rPr lang="ko-KR" altLang="en-US" dirty="0"/>
              <a:t> 페이지이동이 일어나지 않습니다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defRPr/>
            </a:pPr>
            <a:r>
              <a:rPr lang="ko-KR" altLang="en-US" dirty="0"/>
              <a:t>사용자가 가입하기 위해 </a:t>
            </a:r>
            <a:r>
              <a:rPr lang="ko-KR" altLang="en-US" dirty="0" err="1"/>
              <a:t>가입정보를</a:t>
            </a:r>
            <a:r>
              <a:rPr lang="ko-KR" altLang="en-US" dirty="0"/>
              <a:t> 전부 입력했는데</a:t>
            </a:r>
            <a:r>
              <a:rPr lang="en-US" altLang="ko-KR" dirty="0"/>
              <a:t>,</a:t>
            </a:r>
            <a:r>
              <a:rPr lang="ko-KR" altLang="en-US" dirty="0"/>
              <a:t> 사용불가능한 이름이나 이메일 </a:t>
            </a:r>
            <a:r>
              <a:rPr lang="ko-KR" altLang="en-US" dirty="0" err="1"/>
              <a:t>일경우</a:t>
            </a:r>
            <a:r>
              <a:rPr lang="ko-KR" altLang="en-US" dirty="0"/>
              <a:t> 페이지가 새로 </a:t>
            </a:r>
            <a:r>
              <a:rPr lang="ko-KR" altLang="en-US" dirty="0" err="1"/>
              <a:t>리로드</a:t>
            </a:r>
            <a:r>
              <a:rPr lang="ko-KR" altLang="en-US" dirty="0"/>
              <a:t> 되는게 아니라 현제 페이지를 유지한 체로</a:t>
            </a:r>
          </a:p>
          <a:p>
            <a:pPr>
              <a:defRPr/>
            </a:pPr>
            <a:r>
              <a:rPr lang="ko-KR" altLang="en-US" dirty="0" err="1"/>
              <a:t>서블릿을</a:t>
            </a:r>
            <a:r>
              <a:rPr lang="ko-KR" altLang="en-US" dirty="0"/>
              <a:t> 동작합니다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약관을 동의하지않거나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너무짧은</a:t>
            </a:r>
            <a:r>
              <a:rPr lang="ko-KR" altLang="en-US" dirty="0"/>
              <a:t> 닉네임이나 영어나 숫자만으로 되어있는 비밀번호</a:t>
            </a:r>
            <a:r>
              <a:rPr lang="en-US" altLang="ko-KR" dirty="0"/>
              <a:t>,</a:t>
            </a:r>
            <a:r>
              <a:rPr lang="ko-KR" altLang="en-US" dirty="0"/>
              <a:t> 양식에 맞지않는 이메일들 특수문자등을 완벽히 걸러줍니다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회원가입이 완료되었으면 로그인 해보겠습니다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다시</a:t>
            </a:r>
            <a:r>
              <a:rPr lang="en-US" altLang="ko-KR"/>
              <a:t>,</a:t>
            </a:r>
            <a:r>
              <a:rPr lang="ko-KR" altLang="en-US"/>
              <a:t> 로그인 페이지입니다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여기서도 마찬가지로 로그인이 될때만 넘어가는게 아니라</a:t>
            </a:r>
            <a:r>
              <a:rPr lang="en-US" altLang="ko-KR"/>
              <a:t>,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없는 회원정보이거나</a:t>
            </a:r>
            <a:r>
              <a:rPr lang="en-US" altLang="ko-KR"/>
              <a:t>,</a:t>
            </a:r>
            <a:r>
              <a:rPr lang="ko-KR" altLang="en-US"/>
              <a:t> 비밀번호가 틀렸을 때 페이지가 이동돼서 정보가 날라가지 않고 유지되는것을 볼수있습니다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또 다시 도서 설명 페이지 입니다</a:t>
            </a:r>
            <a:r>
              <a:rPr lang="en-US" altLang="ko-KR"/>
              <a:t>.</a:t>
            </a:r>
            <a:endParaRPr lang="ko-KR" altLang="en-US"/>
          </a:p>
          <a:p>
            <a:pPr>
              <a:defRPr/>
            </a:pPr>
            <a:r>
              <a:rPr lang="ko-KR" altLang="en-US"/>
              <a:t>도서 페이지를 설명드리기 앞서</a:t>
            </a:r>
          </a:p>
          <a:p>
            <a:pPr>
              <a:defRPr/>
            </a:pPr>
            <a:r>
              <a:rPr lang="ko-KR" altLang="en-US"/>
              <a:t>방금 느끼셨겠지만</a:t>
            </a:r>
            <a:r>
              <a:rPr lang="en-US" altLang="ko-KR"/>
              <a:t>,</a:t>
            </a:r>
            <a:r>
              <a:rPr lang="ko-KR" altLang="en-US"/>
              <a:t> 저희가 아까 메인 페이지나 다른 페이지에서 로그인을 시도 한게 아니라</a:t>
            </a:r>
            <a:r>
              <a:rPr lang="en-US" altLang="ko-KR"/>
              <a:t>,(</a:t>
            </a:r>
            <a:r>
              <a:rPr lang="ko-KR" altLang="en-US"/>
              <a:t>책이름을 읽어주며</a:t>
            </a:r>
            <a:r>
              <a:rPr lang="en-US" altLang="ko-KR"/>
              <a:t>)</a:t>
            </a:r>
            <a:r>
              <a:rPr lang="ko-KR" altLang="en-US"/>
              <a:t>ㅇㅇㅇ책 페이지에서 로그인을 시도 했습니다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고객이 상품을 보던중에 로그인을 시도하면 메인페이지로 나가게 되서 다시 상품을 찾아 들어가게 하는게 아닌</a:t>
            </a:r>
            <a:r>
              <a:rPr lang="en-US" altLang="ko-KR"/>
              <a:t>,</a:t>
            </a:r>
            <a:r>
              <a:rPr lang="ko-KR" altLang="en-US"/>
              <a:t> 로그인을 시도한 페이지에서 로그인이 되도록 하였습니다</a:t>
            </a:r>
            <a:r>
              <a:rPr lang="en-US" altLang="ko-KR"/>
              <a:t>.</a:t>
            </a:r>
            <a:r>
              <a:rPr lang="ko-KR" altLang="en-US"/>
              <a:t> 로그아웃도 마찬가지로 동작합니다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다시 도서소개 페이지를 설명해드리겠습니다</a:t>
            </a:r>
            <a:r>
              <a:rPr lang="en-US" altLang="ko-KR"/>
              <a:t>.</a:t>
            </a:r>
            <a:r>
              <a:rPr lang="ko-KR" altLang="en-US"/>
              <a:t> 선택수량은 도서의 남은 재고를 조회해서 재고 이상의 값이 들어가지 않게 해뒀습니다</a:t>
            </a:r>
            <a:r>
              <a:rPr lang="en-US" altLang="ko-KR"/>
              <a:t>.</a:t>
            </a:r>
            <a:r>
              <a:rPr lang="ko-KR" altLang="en-US"/>
              <a:t> 반대로 </a:t>
            </a:r>
            <a:r>
              <a:rPr lang="en-US" altLang="ko-KR"/>
              <a:t>0</a:t>
            </a:r>
            <a:r>
              <a:rPr lang="ko-KR" altLang="en-US"/>
              <a:t>이나 음수가 들어가는 경우도 없게 해뒀습니다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참고로 지금 이 페이지같은 경우엔 </a:t>
            </a:r>
            <a:r>
              <a:rPr lang="en-US" altLang="ko-KR"/>
              <a:t>get</a:t>
            </a:r>
            <a:r>
              <a:rPr lang="ko-KR" altLang="en-US"/>
              <a:t>방식을 사용하고 있는데 주소를 틀리거나</a:t>
            </a:r>
            <a:r>
              <a:rPr lang="en-US" altLang="ko-KR"/>
              <a:t>,</a:t>
            </a:r>
            <a:r>
              <a:rPr lang="ko-KR" altLang="en-US"/>
              <a:t> 없는 책이 요청되면</a:t>
            </a:r>
            <a:r>
              <a:rPr lang="en-US" altLang="ko-KR"/>
              <a:t>,</a:t>
            </a:r>
            <a:r>
              <a:rPr lang="ko-KR" altLang="en-US"/>
              <a:t> 만들어둔 에러페이지가 나오게 됩니다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로그인 한 겸</a:t>
            </a:r>
          </a:p>
          <a:p>
            <a:pPr>
              <a:defRPr/>
            </a:pPr>
            <a:r>
              <a:rPr lang="ko-KR" altLang="en-US" dirty="0"/>
              <a:t>아래로 내려가서 댓글 도 작성해보겠습니다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타닥타닥</a:t>
            </a:r>
            <a:r>
              <a:rPr lang="en-US" altLang="ko-KR" dirty="0"/>
              <a:t>)</a:t>
            </a:r>
            <a:r>
              <a:rPr lang="ko-KR" altLang="en-US" dirty="0"/>
              <a:t> 잘 </a:t>
            </a:r>
            <a:r>
              <a:rPr lang="ko-KR" altLang="en-US" dirty="0" err="1"/>
              <a:t>작성되는것을</a:t>
            </a:r>
            <a:r>
              <a:rPr lang="ko-KR" altLang="en-US" dirty="0"/>
              <a:t> 볼 수 있습니다</a:t>
            </a:r>
            <a:r>
              <a:rPr lang="en-US" altLang="ko-KR" dirty="0"/>
              <a:t>.(</a:t>
            </a:r>
            <a:r>
              <a:rPr lang="ko-KR" altLang="en-US" dirty="0" err="1"/>
              <a:t>좋아요도</a:t>
            </a:r>
            <a:r>
              <a:rPr lang="ko-KR" altLang="en-US" dirty="0"/>
              <a:t> 잘됩니다</a:t>
            </a:r>
            <a:r>
              <a:rPr lang="en-US" altLang="ko-KR" dirty="0"/>
              <a:t>.)</a:t>
            </a:r>
            <a:endParaRPr lang="ko-KR" altLang="en-US" dirty="0"/>
          </a:p>
          <a:p>
            <a:pPr>
              <a:defRPr/>
            </a:pPr>
            <a:r>
              <a:rPr lang="ko-KR" altLang="en-US" dirty="0"/>
              <a:t>작성하면 페이지가 알아서 </a:t>
            </a:r>
            <a:r>
              <a:rPr lang="ko-KR" altLang="en-US" dirty="0" err="1"/>
              <a:t>리로드됩니다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ko-KR" altLang="en-US" dirty="0"/>
              <a:t>이제 </a:t>
            </a:r>
            <a:r>
              <a:rPr lang="ko-KR" altLang="en-US" dirty="0" err="1"/>
              <a:t>이도서를</a:t>
            </a:r>
            <a:r>
              <a:rPr lang="ko-KR" altLang="en-US" dirty="0"/>
              <a:t> 구매해 보겠습니다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defRPr/>
            </a:pPr>
            <a:r>
              <a:rPr lang="ko-KR" altLang="en-US" dirty="0" err="1"/>
              <a:t>이책만</a:t>
            </a:r>
            <a:r>
              <a:rPr lang="ko-KR" altLang="en-US" dirty="0"/>
              <a:t> 사도 되고</a:t>
            </a:r>
            <a:r>
              <a:rPr lang="en-US" altLang="ko-KR" dirty="0"/>
              <a:t>,</a:t>
            </a:r>
            <a:r>
              <a:rPr lang="ko-KR" altLang="en-US" dirty="0"/>
              <a:t> 장바구니에 추가해서 </a:t>
            </a:r>
            <a:r>
              <a:rPr lang="en-US" altLang="ko-KR" dirty="0"/>
              <a:t>2</a:t>
            </a:r>
            <a:r>
              <a:rPr lang="ko-KR" altLang="en-US" dirty="0" err="1"/>
              <a:t>권이상을</a:t>
            </a:r>
            <a:r>
              <a:rPr lang="ko-KR" altLang="en-US" dirty="0"/>
              <a:t> 한번에 결제할 수 </a:t>
            </a:r>
            <a:r>
              <a:rPr lang="ko-KR" altLang="en-US" dirty="0" err="1"/>
              <a:t>도있습니다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상품 주문 페이지 입니다</a:t>
            </a:r>
            <a:r>
              <a:rPr lang="en-US" altLang="ko-KR"/>
              <a:t>.</a:t>
            </a:r>
            <a:r>
              <a:rPr lang="ko-KR" altLang="en-US"/>
              <a:t> 이페이지 같은 경우는 주문자의 정보와 결제 정보를 볼 수 있습니다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특별히 발표를 기념하여 오늘 가입한 고객에게 포인트를 </a:t>
            </a:r>
            <a:r>
              <a:rPr lang="en-US" altLang="ko-KR"/>
              <a:t>3</a:t>
            </a:r>
            <a:r>
              <a:rPr lang="ko-KR" altLang="en-US"/>
              <a:t>만 점이나 줬으니</a:t>
            </a:r>
            <a:r>
              <a:rPr lang="en-US" altLang="ko-KR"/>
              <a:t>,</a:t>
            </a:r>
            <a:r>
              <a:rPr lang="ko-KR" altLang="en-US"/>
              <a:t> 원하시는 도서를 결제 해보도록 하겠습니다</a:t>
            </a:r>
            <a:r>
              <a:rPr lang="en-US" altLang="ko-KR"/>
              <a:t>.</a:t>
            </a:r>
            <a:endParaRPr lang="ko-KR" altLang="en-US"/>
          </a:p>
          <a:p>
            <a:pPr>
              <a:defRPr/>
            </a:pPr>
            <a:r>
              <a:rPr lang="ko-KR" altLang="en-US"/>
              <a:t>사용한 포인트에 맞게 결제 정보가 반영되는 모습입니다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포인트를 전부 사용해서 최종결제 금액이 </a:t>
            </a:r>
            <a:r>
              <a:rPr lang="en-US" altLang="ko-KR"/>
              <a:t>0</a:t>
            </a:r>
            <a:r>
              <a:rPr lang="ko-KR" altLang="en-US"/>
              <a:t>원이 된 분도 있을 수 있습니다</a:t>
            </a:r>
            <a:r>
              <a:rPr lang="en-US" altLang="ko-KR"/>
              <a:t>.</a:t>
            </a:r>
            <a:endParaRPr lang="ko-KR" altLang="en-US"/>
          </a:p>
          <a:p>
            <a:pPr>
              <a:defRPr/>
            </a:pPr>
            <a:r>
              <a:rPr lang="ko-KR" altLang="en-US"/>
              <a:t>약관을 채크하고</a:t>
            </a:r>
            <a:r>
              <a:rPr lang="en-US" altLang="ko-KR"/>
              <a:t>,</a:t>
            </a:r>
            <a:r>
              <a:rPr lang="ko-KR" altLang="en-US"/>
              <a:t> 저희는 아직 주문 이력이 없기에 비활성화되어있는 주소란을 활성화하고</a:t>
            </a:r>
          </a:p>
          <a:p>
            <a:pPr>
              <a:defRPr/>
            </a:pPr>
            <a:r>
              <a:rPr lang="ko-KR" altLang="en-US"/>
              <a:t>주소를 입력합니다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여기 역시 실제 개인 주소를 안넣으셔도 됩니다</a:t>
            </a:r>
            <a:r>
              <a:rPr lang="en-US" altLang="ko-KR"/>
              <a:t>.</a:t>
            </a:r>
            <a:r>
              <a:rPr lang="ko-KR" altLang="en-US"/>
              <a:t> 예시로 허구의 주소를 입력하겠습니다</a:t>
            </a:r>
            <a:r>
              <a:rPr lang="en-US" altLang="ko-KR"/>
              <a:t>.</a:t>
            </a:r>
            <a:endParaRPr lang="ko-KR" altLang="en-US"/>
          </a:p>
          <a:p>
            <a:pPr>
              <a:defRPr/>
            </a:pPr>
            <a:r>
              <a:rPr lang="ko-KR" altLang="en-US"/>
              <a:t>이페이지 같은경우엔 카카오 결제 </a:t>
            </a:r>
            <a:r>
              <a:rPr lang="en-US" altLang="ko-KR"/>
              <a:t>API</a:t>
            </a:r>
            <a:r>
              <a:rPr lang="ko-KR" altLang="en-US"/>
              <a:t>와 실제 도로명 주소 </a:t>
            </a:r>
            <a:r>
              <a:rPr lang="en-US" altLang="ko-KR"/>
              <a:t>API</a:t>
            </a:r>
            <a:r>
              <a:rPr lang="ko-KR" altLang="en-US"/>
              <a:t>가 있었는데</a:t>
            </a:r>
            <a:r>
              <a:rPr lang="en-US" altLang="ko-KR"/>
              <a:t>,</a:t>
            </a:r>
            <a:r>
              <a:rPr lang="ko-KR" altLang="en-US"/>
              <a:t> 시연시간을 너무 잡아먹을거같아서 간략하게 바꿔뒀습니다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실제로 돈이 나가거나 하진 않으니 안심하시고 결제 버튼을 눌러주세요</a:t>
            </a:r>
            <a:r>
              <a:rPr lang="en-US" altLang="ko-KR"/>
              <a:t>.</a:t>
            </a:r>
            <a:r>
              <a:rPr lang="ko-KR" altLang="en-US"/>
              <a:t> 결제를 하시면 결제완료 페이지로 나가지는 모습을 볼 수 있습니다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이젠 마이페이지에 가면 주문기록이 생성되 있는걸 확인 할 수 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저희 조 포인트 입니다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다음 기능으로 넘어가기 전에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아까 로그인 후 연결되는 페이지가 특정페이지로 한정되있으면 서비스를 이용하는 도중 로그인을 요구받고 로그인하면 유저가보던페이지로 돌아오는게 아닌</a:t>
            </a:r>
            <a:r>
              <a:rPr lang="en-US" altLang="ko-KR"/>
              <a:t>,</a:t>
            </a:r>
            <a:r>
              <a:rPr lang="ko-KR" altLang="en-US"/>
              <a:t> 메인페이지로만 나가지게 됩니다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이러면 유저측에선 다시 페이지를 찾아가야하는 불편함이있습니다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그래서 아까 제가 로그인 기능을 설명드릴 때 로그인이 완료되면</a:t>
            </a:r>
            <a:r>
              <a:rPr lang="en-US" altLang="ko-KR"/>
              <a:t>,</a:t>
            </a:r>
            <a:r>
              <a:rPr lang="ko-KR" altLang="en-US"/>
              <a:t> 요청된 페이지를 다시 불러온다고 말씀드렸습니다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이건 로그아웃도 마찬가지입니다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로그아웃을 요청해도 로그아웃을 요청한 페이지로 돌아옵니다</a:t>
            </a:r>
            <a:r>
              <a:rPr lang="en-US" altLang="ko-KR"/>
              <a:t>.</a:t>
            </a:r>
            <a:r>
              <a:rPr lang="ko-KR" altLang="en-US"/>
              <a:t> 이로인해 생길 수 있는 문제가 있는데요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누구나 한번정도는 사용해 봤을법한 도서 구매사이트입니다.</a:t>
            </a:r>
          </a:p>
          <a:p>
            <a:pPr>
              <a:defRPr/>
            </a:pPr>
            <a:endParaRPr sz="1200">
              <a:solidFill>
                <a:srgbClr val="000000">
                  <a:alpha val="100000"/>
                </a:srgbClr>
              </a:solidFill>
            </a:endParaRPr>
          </a:p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클라이언트는 입장과 관리자입장에서도 운영하기 편하게 많은 부분을 고려했습니다.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결제 페이지나 마이페이지는 로그인을 해야만 이용할 수 있는 기능입니다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제가 말씀드린대로</a:t>
            </a:r>
            <a:r>
              <a:rPr lang="en-US" altLang="ko-KR"/>
              <a:t>,</a:t>
            </a:r>
            <a:r>
              <a:rPr lang="ko-KR" altLang="en-US"/>
              <a:t> 로그인이나 로그아웃을 하면 요청한 페이지로 이동됩니다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그럼 로그인해서 결제 페이지에 들어간 후 로그아웃 하면 유저정보가 없는 결제페이지나</a:t>
            </a:r>
            <a:r>
              <a:rPr lang="en-US" altLang="ko-KR"/>
              <a:t>,</a:t>
            </a:r>
            <a:r>
              <a:rPr lang="ko-KR" altLang="en-US"/>
              <a:t> 오류페이지가 나오냐고 생각 하실 수 있는데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지금 해보겠습니다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보시는가ㅓ와 같이 이런 경우에는 메인페이지로 나가지는 것을 볼 수 있습니다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또 생각해볼 수 있는 문제는 로그인을 요청한페이지로 돌아온다고 했는데</a:t>
            </a:r>
            <a:r>
              <a:rPr lang="en-US" altLang="ko-KR"/>
              <a:t>,</a:t>
            </a:r>
            <a:r>
              <a:rPr lang="ko-KR" altLang="en-US"/>
              <a:t> 저희페이지를 거치지 않고 로그인 페이지부터 들어온 경우 입니다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예를 들어 저희 페이지의 헤더를 거치지 않고</a:t>
            </a:r>
            <a:r>
              <a:rPr lang="en-US" altLang="ko-KR"/>
              <a:t>,</a:t>
            </a:r>
            <a:r>
              <a:rPr lang="ko-KR" altLang="en-US"/>
              <a:t> 웹 포털에서 페이지를 검색해서 메인페이지로 들어가는게 아니라 바로 로그인 페이지로 가거나</a:t>
            </a:r>
            <a:r>
              <a:rPr lang="en-US" altLang="ko-KR"/>
              <a:t>,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로그인 페이지 주소를 쳐서 들어가는 경우입니다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이런 경우는 저희 페이지 이력이 남지 않기 때문에 예외처리를 해주지 않으면 오류가 납니다</a:t>
            </a:r>
            <a:r>
              <a:rPr lang="en-US" altLang="ko-KR"/>
              <a:t>.</a:t>
            </a:r>
            <a:r>
              <a:rPr lang="ko-KR" altLang="en-US"/>
              <a:t> 이럴때 역시 로그인 하면 메인 페이지로 나가게 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보여드린 페이지는 몇 페이지 없지만</a:t>
            </a:r>
            <a:r>
              <a:rPr lang="en-US" altLang="ko-KR" dirty="0"/>
              <a:t>,</a:t>
            </a:r>
            <a:r>
              <a:rPr lang="ko-KR" altLang="en-US" dirty="0"/>
              <a:t> 아직 저희가 </a:t>
            </a:r>
            <a:r>
              <a:rPr lang="ko-KR" altLang="en-US" dirty="0" err="1"/>
              <a:t>신경쓴</a:t>
            </a:r>
            <a:r>
              <a:rPr lang="ko-KR" altLang="en-US" dirty="0"/>
              <a:t> 부분은 많습니다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ko-KR" altLang="en-US" dirty="0"/>
              <a:t>상품을 구매할 때 재고는 결제를 진행하는 도중에도 계속 변할 수 있습니다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ko-KR" altLang="en-US" dirty="0"/>
              <a:t>유저가 소개페이지에서 </a:t>
            </a:r>
            <a:r>
              <a:rPr lang="ko-KR" altLang="en-US" dirty="0" err="1"/>
              <a:t>볼때까지만</a:t>
            </a:r>
            <a:r>
              <a:rPr lang="ko-KR" altLang="en-US" dirty="0"/>
              <a:t> 해도 있었는데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결제정보를</a:t>
            </a:r>
            <a:r>
              <a:rPr lang="ko-KR" altLang="en-US" dirty="0"/>
              <a:t> 입력하는 도중 </a:t>
            </a:r>
            <a:r>
              <a:rPr lang="ko-KR" altLang="en-US" dirty="0" err="1"/>
              <a:t>다팔릴</a:t>
            </a:r>
            <a:r>
              <a:rPr lang="ko-KR" altLang="en-US" dirty="0"/>
              <a:t> 수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이럴땐</a:t>
            </a:r>
            <a:r>
              <a:rPr lang="ko-KR" altLang="en-US" dirty="0"/>
              <a:t> 결제가 진행되지 않아야 합니다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ko-KR" altLang="en-US" dirty="0"/>
              <a:t>저희 사이트에서는 </a:t>
            </a:r>
            <a:r>
              <a:rPr lang="ko-KR" altLang="en-US" dirty="0" err="1"/>
              <a:t>도서소개</a:t>
            </a:r>
            <a:r>
              <a:rPr lang="ko-KR" altLang="en-US" dirty="0"/>
              <a:t> 페이지를 </a:t>
            </a:r>
            <a:r>
              <a:rPr lang="ko-KR" altLang="en-US" dirty="0" err="1"/>
              <a:t>불러올때</a:t>
            </a:r>
            <a:r>
              <a:rPr lang="ko-KR" altLang="en-US" dirty="0"/>
              <a:t> 한번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결제페이지로넘어</a:t>
            </a:r>
            <a:r>
              <a:rPr lang="ko-KR" altLang="en-US" dirty="0"/>
              <a:t> </a:t>
            </a:r>
            <a:r>
              <a:rPr lang="ko-KR" altLang="en-US" dirty="0" err="1"/>
              <a:t>갈때</a:t>
            </a:r>
            <a:r>
              <a:rPr lang="ko-KR" altLang="en-US" dirty="0"/>
              <a:t> 한번</a:t>
            </a:r>
            <a:r>
              <a:rPr lang="en-US" altLang="ko-KR" dirty="0"/>
              <a:t>,</a:t>
            </a:r>
            <a:r>
              <a:rPr lang="ko-KR" altLang="en-US" dirty="0"/>
              <a:t> 그리고 </a:t>
            </a:r>
            <a:r>
              <a:rPr lang="ko-KR" altLang="en-US" dirty="0" err="1"/>
              <a:t>결제버튼이</a:t>
            </a:r>
            <a:r>
              <a:rPr lang="ko-KR" altLang="en-US" dirty="0"/>
              <a:t> 눌리고 결제가 최종적으로 </a:t>
            </a:r>
            <a:r>
              <a:rPr lang="ko-KR" altLang="en-US" dirty="0" err="1"/>
              <a:t>될때도</a:t>
            </a:r>
            <a:r>
              <a:rPr lang="ko-KR" altLang="en-US" dirty="0"/>
              <a:t> 재고를 확인합니다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실제로 저희 관리자 페이지로 가서 도서의 재고를 </a:t>
            </a:r>
            <a:r>
              <a:rPr lang="en-US" altLang="ko-KR" dirty="0"/>
              <a:t>0</a:t>
            </a:r>
            <a:r>
              <a:rPr lang="ko-KR" altLang="en-US" dirty="0"/>
              <a:t>으로 하고</a:t>
            </a:r>
            <a:r>
              <a:rPr lang="en-US" altLang="ko-KR" dirty="0"/>
              <a:t>,</a:t>
            </a:r>
            <a:r>
              <a:rPr lang="ko-KR" altLang="en-US" dirty="0"/>
              <a:t> 결제를 진행해 보겠습니다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저희 관리자 페이지 인데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이페이지의</a:t>
            </a:r>
            <a:r>
              <a:rPr lang="ko-KR" altLang="en-US" dirty="0"/>
              <a:t> 경우엔 관리자권한이 있는 유저만 들어올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defRPr/>
            </a:pPr>
            <a:r>
              <a:rPr lang="ko-KR" altLang="en-US" dirty="0"/>
              <a:t>아까 제 헤더에서만 나오는 </a:t>
            </a:r>
            <a:r>
              <a:rPr lang="ko-KR" altLang="en-US" dirty="0" err="1"/>
              <a:t>버튼이있어</a:t>
            </a:r>
            <a:r>
              <a:rPr lang="ko-KR" altLang="en-US" dirty="0"/>
              <a:t> </a:t>
            </a:r>
            <a:r>
              <a:rPr lang="ko-KR" altLang="en-US" dirty="0" err="1"/>
              <a:t>신경쓰였던</a:t>
            </a:r>
            <a:r>
              <a:rPr lang="ko-KR" altLang="en-US" dirty="0"/>
              <a:t> 분들도 </a:t>
            </a:r>
            <a:r>
              <a:rPr lang="ko-KR" altLang="en-US" dirty="0" err="1"/>
              <a:t>계실탠데</a:t>
            </a:r>
            <a:r>
              <a:rPr lang="ko-KR" altLang="en-US" dirty="0"/>
              <a:t> 눌러서 제가 한번 진행해보도록 하겠습니다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en-US" altLang="ko-KR" dirty="0"/>
              <a:t>()</a:t>
            </a:r>
            <a:r>
              <a:rPr lang="ko-KR" altLang="en-US" dirty="0"/>
              <a:t>번 책의 재고를 </a:t>
            </a:r>
            <a:r>
              <a:rPr lang="en-US" altLang="ko-KR" dirty="0"/>
              <a:t>0</a:t>
            </a:r>
            <a:r>
              <a:rPr lang="ko-KR" altLang="en-US" dirty="0"/>
              <a:t>으로 만들어 보겠습니다</a:t>
            </a:r>
            <a:r>
              <a:rPr lang="en-US" altLang="ko-KR" dirty="0"/>
              <a:t>.</a:t>
            </a:r>
            <a:r>
              <a:rPr lang="ko-KR" altLang="en-US" dirty="0"/>
              <a:t> 폼에 입력하면 </a:t>
            </a:r>
            <a:r>
              <a:rPr lang="ko-KR" altLang="en-US" dirty="0" err="1"/>
              <a:t>조회정보가</a:t>
            </a:r>
            <a:r>
              <a:rPr lang="ko-KR" altLang="en-US" dirty="0"/>
              <a:t> 별도의 새로고침없이 반영됩니다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 err="1"/>
              <a:t>그다음</a:t>
            </a:r>
            <a:r>
              <a:rPr lang="ko-KR" altLang="en-US" dirty="0"/>
              <a:t> </a:t>
            </a:r>
            <a:r>
              <a:rPr lang="en-US" altLang="ko-KR" dirty="0"/>
              <a:t>()</a:t>
            </a:r>
            <a:r>
              <a:rPr lang="ko-KR" altLang="en-US" dirty="0" err="1"/>
              <a:t>번책의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제목</a:t>
            </a:r>
            <a:r>
              <a:rPr lang="en-US" altLang="ko-KR" dirty="0"/>
              <a:t>)</a:t>
            </a:r>
            <a:r>
              <a:rPr lang="ko-KR" altLang="en-US" dirty="0" err="1"/>
              <a:t>으로가서</a:t>
            </a:r>
            <a:r>
              <a:rPr lang="ko-KR" altLang="en-US" dirty="0"/>
              <a:t> 책을 보겠습니다</a:t>
            </a:r>
            <a:r>
              <a:rPr lang="en-US" altLang="ko-KR" dirty="0"/>
              <a:t>.</a:t>
            </a:r>
            <a:r>
              <a:rPr lang="ko-KR" altLang="en-US" dirty="0"/>
              <a:t> 재고가 없어서 결제 가 진행되지 않는 모습입니다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재고가 없을 뿐</a:t>
            </a:r>
            <a:r>
              <a:rPr lang="en-US" altLang="ko-KR" dirty="0"/>
              <a:t>,</a:t>
            </a:r>
            <a:r>
              <a:rPr lang="ko-KR" altLang="en-US" dirty="0"/>
              <a:t> 나머지 페이지의 기능은 정상적으로 보이는 모습입니다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여기서 막았다고 끝이 아닙니다</a:t>
            </a:r>
            <a:r>
              <a:rPr lang="en-US" altLang="ko-KR" dirty="0"/>
              <a:t>.</a:t>
            </a:r>
            <a:r>
              <a:rPr lang="ko-KR" altLang="en-US" dirty="0"/>
              <a:t> 결제페이지를 지금은 </a:t>
            </a:r>
            <a:r>
              <a:rPr lang="ko-KR" altLang="en-US" dirty="0" err="1"/>
              <a:t>못갑니다만</a:t>
            </a:r>
            <a:r>
              <a:rPr lang="ko-KR" altLang="en-US" dirty="0"/>
              <a:t> </a:t>
            </a:r>
            <a:r>
              <a:rPr lang="ko-KR" altLang="en-US" dirty="0" err="1"/>
              <a:t>이시점까지는</a:t>
            </a:r>
            <a:r>
              <a:rPr lang="ko-KR" altLang="en-US" dirty="0"/>
              <a:t> 재고가 남았다고 가정하고</a:t>
            </a:r>
            <a:r>
              <a:rPr lang="en-US" altLang="ko-KR" dirty="0"/>
              <a:t>, </a:t>
            </a:r>
            <a:r>
              <a:rPr lang="ko-KR" altLang="en-US" dirty="0"/>
              <a:t>우회해서 결제 페이지를 들어가 보겠습니다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왜</a:t>
            </a:r>
            <a:r>
              <a:rPr lang="en-US" altLang="ko-KR" dirty="0"/>
              <a:t> </a:t>
            </a:r>
            <a:r>
              <a:rPr lang="ko-KR" altLang="en-US" dirty="0"/>
              <a:t>결제처럼 중요한 페이지에</a:t>
            </a:r>
            <a:r>
              <a:rPr lang="en-US" altLang="ko-KR" dirty="0"/>
              <a:t> post</a:t>
            </a:r>
            <a:r>
              <a:rPr lang="ko-KR" altLang="en-US" dirty="0"/>
              <a:t>가 아닌 </a:t>
            </a:r>
            <a:r>
              <a:rPr lang="en-US" altLang="ko-KR" dirty="0"/>
              <a:t>get</a:t>
            </a:r>
            <a:r>
              <a:rPr lang="ko-KR" altLang="en-US" dirty="0"/>
              <a:t>을 사용했냐고 생각 하 실 수 있는데</a:t>
            </a:r>
            <a:r>
              <a:rPr lang="en-US" altLang="ko-KR" dirty="0"/>
              <a:t>,</a:t>
            </a:r>
            <a:r>
              <a:rPr lang="ko-KR" altLang="en-US" dirty="0"/>
              <a:t> 이 예외를 보여드리기 위해 일부러 </a:t>
            </a:r>
            <a:r>
              <a:rPr lang="en-US" altLang="ko-KR" dirty="0"/>
              <a:t>get</a:t>
            </a:r>
            <a:r>
              <a:rPr lang="ko-KR" altLang="en-US" dirty="0"/>
              <a:t>으로 </a:t>
            </a:r>
            <a:r>
              <a:rPr lang="ko-KR" altLang="en-US" dirty="0" err="1"/>
              <a:t>바꿔뒀습니다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 err="1"/>
              <a:t>지금상황은</a:t>
            </a:r>
            <a:r>
              <a:rPr lang="ko-KR" altLang="en-US" dirty="0"/>
              <a:t> 결제 페이지에 </a:t>
            </a:r>
            <a:r>
              <a:rPr lang="ko-KR" altLang="en-US" dirty="0" err="1"/>
              <a:t>들어올때까지만</a:t>
            </a:r>
            <a:r>
              <a:rPr lang="ko-KR" altLang="en-US" dirty="0"/>
              <a:t> 해도 </a:t>
            </a:r>
            <a:r>
              <a:rPr lang="ko-KR" altLang="en-US" dirty="0" err="1"/>
              <a:t>재고가있어서</a:t>
            </a:r>
            <a:r>
              <a:rPr lang="ko-KR" altLang="en-US" dirty="0"/>
              <a:t> 페이지로 넘어가졌는데</a:t>
            </a:r>
            <a:r>
              <a:rPr lang="en-US" altLang="ko-KR" dirty="0"/>
              <a:t>,</a:t>
            </a:r>
            <a:r>
              <a:rPr lang="ko-KR" altLang="en-US" dirty="0"/>
              <a:t> 결제페이지를 작성하는 도중</a:t>
            </a:r>
            <a:r>
              <a:rPr lang="en-US" altLang="ko-KR" dirty="0"/>
              <a:t>,</a:t>
            </a:r>
            <a:r>
              <a:rPr lang="ko-KR" altLang="en-US" dirty="0"/>
              <a:t> 재고가 떨어져서 결제가 </a:t>
            </a:r>
            <a:r>
              <a:rPr lang="ko-KR" altLang="en-US" dirty="0" err="1"/>
              <a:t>안되야하는</a:t>
            </a:r>
            <a:r>
              <a:rPr lang="ko-KR" altLang="en-US" dirty="0"/>
              <a:t> 상황입니다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보시는 것과 같이 버튼을 누르기 전까지는 재고가 있었다고 해도</a:t>
            </a:r>
            <a:r>
              <a:rPr lang="en-US" altLang="ko-KR"/>
              <a:t>,</a:t>
            </a:r>
            <a:r>
              <a:rPr lang="ko-KR" altLang="en-US"/>
              <a:t> 누르는 사이에 재고가 다 소진 될경우엔 결제가 진행되지 않습니다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문의를 작성해보도록 하겠습니다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이상으로 발표를 마치겠습니다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준비한게 많은데 전부 보여드리진 못한점 아쉽다고 생각합니다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궁금한점 있으시다면</a:t>
            </a:r>
            <a:r>
              <a:rPr lang="en-US" altLang="ko-KR"/>
              <a:t>,</a:t>
            </a:r>
            <a:r>
              <a:rPr lang="ko-KR" altLang="en-US"/>
              <a:t> 답변해드리겠습니다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개발 진행에 따른 도표입니다.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사용한 스택(스킬)입니다. 자바(1.8버젼)와 오라클 데이터 배이스(21e)를 기준으로 제작 되었습니다.</a:t>
            </a:r>
          </a:p>
          <a:p>
            <a:pPr>
              <a:defRPr/>
            </a:pPr>
            <a:endParaRPr sz="120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UML 다이어 그램입니다. 유저와 관리자 측에서 어떤식으로 서비스가 이루어지는지 정리해 두었습니다.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결제 부분 UML다이어 그램입니다.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저희사이트 UI정의서입니다. 바로 메인 페이지에 가는게 아닌 홈페이지는 애니메이션 광고가 들어가 있습니다.</a:t>
            </a:r>
          </a:p>
          <a:p>
            <a:pPr>
              <a:defRPr/>
            </a:pPr>
            <a:endParaRPr sz="1200">
              <a:solidFill>
                <a:srgbClr val="000000">
                  <a:alpha val="100000"/>
                </a:srgbClr>
              </a:solidFill>
            </a:endParaRPr>
          </a:p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이는 부트스트랩을 이용한것이 아닌, 직접 자바스크립트 라이브러리 GSAP라이브러리중 하나인 ScrollMasic과 TwinMax를 이용해서 만들었습니다.</a:t>
            </a:r>
          </a:p>
          <a:p>
            <a:pPr>
              <a:defRPr/>
            </a:pPr>
            <a:endParaRPr sz="1200">
              <a:solidFill>
                <a:srgbClr val="000000">
                  <a:alpha val="100000"/>
                </a:srgbClr>
              </a:solidFill>
            </a:endParaRPr>
          </a:p>
          <a:p>
            <a:pPr>
              <a:defRPr/>
            </a:pPr>
            <a:endParaRPr sz="120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로그인 페이지 UI입니다.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071" y="2399493"/>
            <a:ext cx="8074312" cy="329289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3077" y="2399493"/>
            <a:ext cx="8074312" cy="329289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911729" y="5974320"/>
            <a:ext cx="8074312" cy="329289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9290735" y="5974320"/>
            <a:ext cx="8074312" cy="329289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455526" y="6353597"/>
            <a:ext cx="2133234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  <a:ea typeface="Calibri"/>
              </a:defRPr>
            </a:lvl1pPr>
          </a:lstStyle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  <a:ea typeface="Calibri"/>
                <a:cs typeface="+mn-cs"/>
              </a:rPr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10/26/2022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Calibri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2041" y="6353597"/>
            <a:ext cx="2895087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0409" y="6353597"/>
            <a:ext cx="2133234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  <a:ea typeface="Calibri"/>
              </a:defRPr>
            </a:lvl1pPr>
          </a:lstStyle>
          <a:p>
            <a:pPr marL="0" lvl="0" indent="0" algn="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3142EAA0-A139-4696-8E28-E63C17A3BE1C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  <a:ea typeface="Calibri"/>
              </a:rPr>
              <a:pPr marL="0" lvl="0" indent="0" algn="r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en-US" altLang="en-US" sz="1200" b="0" i="0">
              <a:solidFill>
                <a:srgbClr val="8C8C8C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071" y="2399493"/>
            <a:ext cx="8074312" cy="329289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3077" y="2399493"/>
            <a:ext cx="8074312" cy="329289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911729" y="5974320"/>
            <a:ext cx="8074312" cy="329289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9290735" y="5974320"/>
            <a:ext cx="8074312" cy="329289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455526" y="6353597"/>
            <a:ext cx="2133234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rPr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10/26/2022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Arial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2041" y="6353597"/>
            <a:ext cx="2895087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0409" y="6353597"/>
            <a:ext cx="2133234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  <a:ea typeface="Calibri"/>
              </a:defRPr>
            </a:lvl1pPr>
          </a:lstStyle>
          <a:p>
            <a:pPr marL="0" lvl="0" indent="0" algn="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BA616C2-8C57-4A57-AB74-AFE8C8842243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  <a:ea typeface="Calibri"/>
              </a:rPr>
              <a:pPr marL="0" lvl="0" indent="0" algn="r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en-US" altLang="en-US" sz="1200" b="0" i="0">
              <a:solidFill>
                <a:srgbClr val="8C8C8C">
                  <a:alpha val="100000"/>
                </a:srgbClr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2022-10-26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071" y="411818"/>
            <a:ext cx="16453316" cy="171392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071" y="2399493"/>
            <a:ext cx="16453316" cy="6786661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5526" y="6353597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  <a:ea typeface="+mn-ea"/>
                <a:cs typeface="+mn-cs"/>
              </a:rPr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10/26/2022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2041" y="6353597"/>
            <a:ext cx="2895087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0409" y="6353597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  <a:ea typeface="Calibri"/>
              </a:defRPr>
            </a:lvl1pPr>
          </a:lstStyle>
          <a:p>
            <a:pPr marL="0" lvl="0" indent="0" algn="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0E8E4C50-B90A-4CA2-A774-A69E4935B1F8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  <a:ea typeface="Calibri"/>
                <a:cs typeface="+mn-cs"/>
              </a:rPr>
              <a:pPr marL="0" lvl="0" indent="0" algn="r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en-US" altLang="en-US" sz="1200" b="0" i="0">
              <a:solidFill>
                <a:srgbClr val="8C8C8C">
                  <a:alpha val="100000"/>
                </a:srgbClr>
              </a:solidFill>
              <a:latin typeface="Calibri"/>
              <a:ea typeface="Calibri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5526" y="273003"/>
            <a:ext cx="8228116" cy="11428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lvl="0" indent="0" algn="ctr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400" b="0" i="0" baseline="0">
                <a:solidFill>
                  <a:schemeClr val="tx2"/>
                </a:solidFill>
                <a:latin typeface="?? ??"/>
                <a:sym typeface="?? ??"/>
              </a:rPr>
              <a:t>Click to edit Master title style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5526" y="1598334"/>
            <a:ext cx="8228116" cy="45251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lvl="0" indent="0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Click to edit Master text styles</a:t>
            </a:r>
          </a:p>
          <a:p>
            <a:pPr marL="0" lvl="0" indent="0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Second level</a:t>
            </a:r>
          </a:p>
          <a:p>
            <a:pPr marL="0" lvl="0" indent="0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Third level</a:t>
            </a:r>
          </a:p>
          <a:p>
            <a:pPr marL="0" lvl="0" indent="0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Fourth level</a:t>
            </a:r>
          </a:p>
          <a:p>
            <a:pPr marL="0" lvl="0" indent="0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?? ??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?? ??"/>
                <a:sym typeface="?? ??"/>
              </a:rPr>
              <a:t>Fifth level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5526" y="6353597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  <a:ea typeface="Calibri"/>
              </a:defRPr>
            </a:lvl1pPr>
          </a:lstStyle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  <a:ea typeface="Calibri"/>
                <a:cs typeface="+mn-cs"/>
              </a:rPr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10/26/2022</a:t>
            </a:fld>
            <a:endParaRPr kumimoji="1" lang="en-US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Calibri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2041" y="6353597"/>
            <a:ext cx="2895087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</a:defRPr>
            </a:lvl1pPr>
          </a:lstStyle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0409" y="6353597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  <a:ea typeface="Calibri"/>
              </a:defRPr>
            </a:lvl1pPr>
          </a:lstStyle>
          <a:p>
            <a:pPr marL="0" lvl="0" indent="0" algn="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EFA15145-C485-45FA-A852-397C68CFCD69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Calibri"/>
                <a:ea typeface="Calibri"/>
                <a:cs typeface="+mn-cs"/>
              </a:rPr>
              <a:pPr marL="0" lvl="0" indent="0" algn="r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en-US" altLang="en-US" sz="1200" b="0" i="0">
              <a:solidFill>
                <a:srgbClr val="8C8C8C">
                  <a:alpha val="100000"/>
                </a:srgbClr>
              </a:solidFill>
              <a:latin typeface="Calibri"/>
              <a:ea typeface="Calibri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6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6.png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6AE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0" name="Group 1"/>
          <p:cNvGrpSpPr/>
          <p:nvPr/>
        </p:nvGrpSpPr>
        <p:grpSpPr>
          <a:xfrm>
            <a:off x="-22159" y="9367687"/>
            <a:ext cx="18344930" cy="914235"/>
            <a:chOff x="-22159" y="9367687"/>
            <a:chExt cx="18344930" cy="914235"/>
          </a:xfrm>
        </p:grpSpPr>
        <p:pic>
          <p:nvPicPr>
            <p:cNvPr id="4101" name="그림 4100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-22159" y="9367687"/>
              <a:ext cx="18344930" cy="91423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4102" name="그림 4101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293571" y="791994"/>
            <a:ext cx="3645833" cy="4063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4103" name="그림 4102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260248" y="5794919"/>
            <a:ext cx="5191755" cy="7078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4104" name="그림 4103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199909" y="3249026"/>
            <a:ext cx="8486831" cy="23728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4105" name="TextBox 4104"/>
          <p:cNvSpPr txBox="1"/>
          <p:nvPr/>
        </p:nvSpPr>
        <p:spPr>
          <a:xfrm>
            <a:off x="15995906" y="9613731"/>
            <a:ext cx="2057043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400" b="0" i="0" baseline="0">
                <a:solidFill>
                  <a:srgbClr val="286AE8">
                    <a:alpha val="100000"/>
                  </a:srgbClr>
                </a:solidFill>
                <a:latin typeface="바탕"/>
              </a:rPr>
              <a:t>2022.10.26</a:t>
            </a:r>
            <a:endParaRPr kumimoji="1" lang="ko-KR" altLang="en-US" sz="2400" b="0" i="0">
              <a:solidFill>
                <a:srgbClr val="286AE8">
                  <a:alpha val="100000"/>
                </a:srgbClr>
              </a:solidFill>
              <a:latin typeface="Noto Sans KR"/>
            </a:endParaRPr>
          </a:p>
        </p:txBody>
      </p:sp>
      <p:sp>
        <p:nvSpPr>
          <p:cNvPr id="4106" name="TextBox 4105"/>
          <p:cNvSpPr txBox="1"/>
          <p:nvPr/>
        </p:nvSpPr>
        <p:spPr>
          <a:xfrm>
            <a:off x="1260248" y="9608986"/>
            <a:ext cx="7596374" cy="43169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200" b="0" i="0" baseline="0">
                <a:solidFill>
                  <a:srgbClr val="286AE8">
                    <a:alpha val="100000"/>
                  </a:srgbClr>
                </a:solidFill>
                <a:latin typeface="Noto Sans KR"/>
              </a:rPr>
              <a:t>조원 : 이현우(조장)  김지나  김하영  안성환  최진영</a:t>
            </a:r>
            <a:endParaRPr kumimoji="1" lang="ko-KR" altLang="en-US" sz="2200" b="0" i="0">
              <a:solidFill>
                <a:srgbClr val="286AE8">
                  <a:alpha val="100000"/>
                </a:srgbClr>
              </a:solidFill>
              <a:latin typeface="Noto Sans KR"/>
            </a:endParaRPr>
          </a:p>
        </p:txBody>
      </p:sp>
      <p:pic>
        <p:nvPicPr>
          <p:cNvPr id="4107" name="그림 4106"/>
          <p:cNvPicPr>
            <a:picLocks noChangeAspect="1"/>
          </p:cNvPicPr>
          <p:nvPr/>
        </p:nvPicPr>
        <p:blipFill rotWithShape="1">
          <a:blip r:embed="rId7">
            <a:lum/>
          </a:blip>
          <a:srcRect r="19440" b="20560"/>
          <a:stretch>
            <a:fillRect/>
          </a:stretch>
        </p:blipFill>
        <p:spPr>
          <a:xfrm>
            <a:off x="10389874" y="2779210"/>
            <a:ext cx="7891593" cy="75043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그림 13315"/>
          <p:cNvPicPr>
            <a:picLocks noChangeAspect="1"/>
          </p:cNvPicPr>
          <p:nvPr/>
        </p:nvPicPr>
        <p:blipFill rotWithShape="1">
          <a:blip r:embed="rId3">
            <a:lum/>
          </a:blip>
          <a:srcRect l="5780" r="7550"/>
          <a:stretch>
            <a:fillRect/>
          </a:stretch>
        </p:blipFill>
        <p:spPr>
          <a:xfrm>
            <a:off x="912672" y="1941166"/>
            <a:ext cx="11959573" cy="69329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13317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13318" name="그림 13317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3319" name="TextBox 13318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2-3 UI 정의서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13320" name="표 13319"/>
          <p:cNvGraphicFramePr/>
          <p:nvPr/>
        </p:nvGraphicFramePr>
        <p:xfrm>
          <a:off x="912672" y="1026930"/>
          <a:ext cx="11959629" cy="911052"/>
        </p:xfrm>
        <a:graphic>
          <a:graphicData uri="http://schemas.openxmlformats.org/drawingml/2006/table">
            <a:tbl>
              <a:tblPr firstRow="1" bandRow="1"/>
              <a:tblGrid>
                <a:gridCol w="2755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8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77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77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5526"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"/>
                        </a:rPr>
                        <a:t>Page Title</a:t>
                      </a:r>
                      <a:endParaRPr kumimoji="1" lang="ko-KR" altLang="en-US" sz="1800" b="0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"/>
                        </a:rPr>
                        <a:t>로그인 페이지</a:t>
                      </a:r>
                      <a:endParaRPr kumimoji="1" lang="ko-KR" altLang="en-US" sz="1800" b="0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526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349" name="표 13348"/>
          <p:cNvGraphicFramePr/>
          <p:nvPr/>
        </p:nvGraphicFramePr>
        <p:xfrm>
          <a:off x="13275416" y="1941166"/>
          <a:ext cx="4367999" cy="5388732"/>
        </p:xfrm>
        <a:graphic>
          <a:graphicData uri="http://schemas.openxmlformats.org/drawingml/2006/table">
            <a:tbl>
              <a:tblPr firstRow="1" bandRow="1"/>
              <a:tblGrid>
                <a:gridCol w="1347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0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4548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2364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아이디 찾기 페이지로 이동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2364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비밀번호 찾기 페이지로 이동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2364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3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아이디(이메일) 입력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2364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4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패스워드 입력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2364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5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로그인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2364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6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회원가입 페이지로 이동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413" name="TextBox 13412"/>
          <p:cNvSpPr txBox="1"/>
          <p:nvPr/>
        </p:nvSpPr>
        <p:spPr>
          <a:xfrm>
            <a:off x="9978778" y="5183829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3414" name="TextBox 13413"/>
          <p:cNvSpPr txBox="1"/>
          <p:nvPr/>
        </p:nvSpPr>
        <p:spPr>
          <a:xfrm>
            <a:off x="9978778" y="5574272"/>
            <a:ext cx="457145" cy="4603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3415" name="TextBox 13414"/>
          <p:cNvSpPr txBox="1"/>
          <p:nvPr/>
        </p:nvSpPr>
        <p:spPr>
          <a:xfrm>
            <a:off x="9718500" y="4266412"/>
            <a:ext cx="457089" cy="4603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③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3416" name="TextBox 13415"/>
          <p:cNvSpPr txBox="1"/>
          <p:nvPr/>
        </p:nvSpPr>
        <p:spPr>
          <a:xfrm>
            <a:off x="9718500" y="4828271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④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3417" name="TextBox 13416"/>
          <p:cNvSpPr txBox="1"/>
          <p:nvPr/>
        </p:nvSpPr>
        <p:spPr>
          <a:xfrm>
            <a:off x="9080450" y="5790119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⑤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3418" name="TextBox 13417"/>
          <p:cNvSpPr txBox="1"/>
          <p:nvPr/>
        </p:nvSpPr>
        <p:spPr>
          <a:xfrm>
            <a:off x="9080450" y="6307547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⑥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그림 14339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82475" y="1941166"/>
            <a:ext cx="12031076" cy="59758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14341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14342" name="그림 14341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4343" name="TextBox 14342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2-3 UI 정의서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14344" name="표 14343"/>
          <p:cNvGraphicFramePr/>
          <p:nvPr/>
        </p:nvGraphicFramePr>
        <p:xfrm>
          <a:off x="912672" y="1026930"/>
          <a:ext cx="11959629" cy="911052"/>
        </p:xfrm>
        <a:graphic>
          <a:graphicData uri="http://schemas.openxmlformats.org/drawingml/2006/table">
            <a:tbl>
              <a:tblPr firstRow="1" bandRow="1"/>
              <a:tblGrid>
                <a:gridCol w="2755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8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77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77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5526"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"/>
                        </a:rPr>
                        <a:t>Page Title</a:t>
                      </a:r>
                      <a:endParaRPr kumimoji="1" lang="ko-KR" altLang="en-US" sz="1800" b="0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"/>
                        </a:rPr>
                        <a:t>메인 페이지</a:t>
                      </a:r>
                      <a:endParaRPr kumimoji="1" lang="ko-KR" altLang="en-US" sz="1800" b="0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526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373" name="표 14372"/>
          <p:cNvGraphicFramePr/>
          <p:nvPr/>
        </p:nvGraphicFramePr>
        <p:xfrm>
          <a:off x="13262745" y="1949092"/>
          <a:ext cx="4366436" cy="4636368"/>
        </p:xfrm>
        <a:graphic>
          <a:graphicData uri="http://schemas.openxmlformats.org/drawingml/2006/table">
            <a:tbl>
              <a:tblPr firstRow="1" bandRow="1"/>
              <a:tblGrid>
                <a:gridCol w="1347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4548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2364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광고창 넘기기 및 책 상세보기 페이지로 넘어가기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2364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책 검색 가능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2364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3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장바구니 페이지로 넘어가기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2364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4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로그인 페이지로 넘어가기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2364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5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도서 상세보기 페이지로 넘어가기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427" name="TextBox 14426"/>
          <p:cNvSpPr txBox="1"/>
          <p:nvPr/>
        </p:nvSpPr>
        <p:spPr>
          <a:xfrm>
            <a:off x="9140733" y="3518848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4428" name="TextBox 14427"/>
          <p:cNvSpPr txBox="1"/>
          <p:nvPr/>
        </p:nvSpPr>
        <p:spPr>
          <a:xfrm>
            <a:off x="7845599" y="2393511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4429" name="TextBox 14428"/>
          <p:cNvSpPr txBox="1"/>
          <p:nvPr/>
        </p:nvSpPr>
        <p:spPr>
          <a:xfrm>
            <a:off x="8682025" y="1718956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③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4430" name="TextBox 14429"/>
          <p:cNvSpPr txBox="1"/>
          <p:nvPr/>
        </p:nvSpPr>
        <p:spPr>
          <a:xfrm>
            <a:off x="9070906" y="1703104"/>
            <a:ext cx="457089" cy="461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④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4431" name="TextBox 14430"/>
          <p:cNvSpPr txBox="1"/>
          <p:nvPr/>
        </p:nvSpPr>
        <p:spPr>
          <a:xfrm>
            <a:off x="3807703" y="5931393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⑤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pic>
        <p:nvPicPr>
          <p:cNvPr id="14432" name="그림 14431"/>
          <p:cNvPicPr>
            <a:picLocks noChangeAspect="1"/>
          </p:cNvPicPr>
          <p:nvPr/>
        </p:nvPicPr>
        <p:blipFill rotWithShape="1">
          <a:blip r:embed="rId5">
            <a:lum/>
          </a:blip>
          <a:srcRect t="1640" b="42400"/>
          <a:stretch>
            <a:fillRect/>
          </a:stretch>
        </p:blipFill>
        <p:spPr>
          <a:xfrm>
            <a:off x="882475" y="7890030"/>
            <a:ext cx="12031076" cy="23553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그림 15363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912672" y="1958636"/>
            <a:ext cx="11959573" cy="59758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15365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15366" name="그림 15365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5367" name="TextBox 15366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2-3 UI 정의서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15368" name="표 15367"/>
          <p:cNvGraphicFramePr/>
          <p:nvPr/>
        </p:nvGraphicFramePr>
        <p:xfrm>
          <a:off x="912672" y="1026930"/>
          <a:ext cx="11959629" cy="911052"/>
        </p:xfrm>
        <a:graphic>
          <a:graphicData uri="http://schemas.openxmlformats.org/drawingml/2006/table">
            <a:tbl>
              <a:tblPr firstRow="1" bandRow="1"/>
              <a:tblGrid>
                <a:gridCol w="2755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8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77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77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5526"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"/>
                        </a:rPr>
                        <a:t>Page Title</a:t>
                      </a:r>
                      <a:endParaRPr kumimoji="1" lang="ko-KR" altLang="en-US" sz="1800" b="0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"/>
                        </a:rPr>
                        <a:t>상품 소개 페이지</a:t>
                      </a:r>
                      <a:endParaRPr kumimoji="1" lang="ko-KR" altLang="en-US" sz="1800" b="0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526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397" name="표 15396"/>
          <p:cNvGraphicFramePr/>
          <p:nvPr/>
        </p:nvGraphicFramePr>
        <p:xfrm>
          <a:off x="13262745" y="1949092"/>
          <a:ext cx="4366436" cy="5247288"/>
        </p:xfrm>
        <a:graphic>
          <a:graphicData uri="http://schemas.openxmlformats.org/drawingml/2006/table">
            <a:tbl>
              <a:tblPr firstRow="1" bandRow="1"/>
              <a:tblGrid>
                <a:gridCol w="1347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4548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454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책 선택 수량 변경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454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장바구니 페이지로 넘어가기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454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3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바로 구매하러 가기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454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4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장바구니 페이지로 넘어가기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7454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5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로그인 페이지로 넘어가기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451" name="TextBox 15450"/>
          <p:cNvSpPr txBox="1"/>
          <p:nvPr/>
        </p:nvSpPr>
        <p:spPr>
          <a:xfrm>
            <a:off x="6169510" y="4483877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5452" name="TextBox 15451"/>
          <p:cNvSpPr txBox="1"/>
          <p:nvPr/>
        </p:nvSpPr>
        <p:spPr>
          <a:xfrm>
            <a:off x="7845599" y="4483877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5453" name="TextBox 15452"/>
          <p:cNvSpPr txBox="1"/>
          <p:nvPr/>
        </p:nvSpPr>
        <p:spPr>
          <a:xfrm>
            <a:off x="9064542" y="4483877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③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5454" name="TextBox 15453"/>
          <p:cNvSpPr txBox="1"/>
          <p:nvPr/>
        </p:nvSpPr>
        <p:spPr>
          <a:xfrm>
            <a:off x="8712222" y="1718956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④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5455" name="TextBox 15454"/>
          <p:cNvSpPr txBox="1"/>
          <p:nvPr/>
        </p:nvSpPr>
        <p:spPr>
          <a:xfrm>
            <a:off x="9329620" y="1726882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⑤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pic>
        <p:nvPicPr>
          <p:cNvPr id="15456" name="그림 15455"/>
          <p:cNvPicPr>
            <a:picLocks noChangeAspect="1"/>
          </p:cNvPicPr>
          <p:nvPr/>
        </p:nvPicPr>
        <p:blipFill rotWithShape="1">
          <a:blip r:embed="rId5">
            <a:lum/>
          </a:blip>
          <a:srcRect t="4580" b="47600"/>
          <a:stretch>
            <a:fillRect/>
          </a:stretch>
        </p:blipFill>
        <p:spPr>
          <a:xfrm>
            <a:off x="912672" y="7934461"/>
            <a:ext cx="11959573" cy="23109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그림 16387"/>
          <p:cNvPicPr>
            <a:picLocks noChangeAspect="1"/>
          </p:cNvPicPr>
          <p:nvPr/>
        </p:nvPicPr>
        <p:blipFill rotWithShape="1">
          <a:blip r:embed="rId3">
            <a:lum/>
          </a:blip>
          <a:srcRect l="5760" r="4460"/>
          <a:stretch>
            <a:fillRect/>
          </a:stretch>
        </p:blipFill>
        <p:spPr>
          <a:xfrm>
            <a:off x="912672" y="1942728"/>
            <a:ext cx="11959573" cy="66393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16389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16390" name="그림 16389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6391" name="TextBox 16390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2-3 UI 정의서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16392" name="표 16391"/>
          <p:cNvGraphicFramePr/>
          <p:nvPr/>
        </p:nvGraphicFramePr>
        <p:xfrm>
          <a:off x="912672" y="1026930"/>
          <a:ext cx="11959629" cy="911052"/>
        </p:xfrm>
        <a:graphic>
          <a:graphicData uri="http://schemas.openxmlformats.org/drawingml/2006/table">
            <a:tbl>
              <a:tblPr firstRow="1" bandRow="1"/>
              <a:tblGrid>
                <a:gridCol w="2755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8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77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77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5526"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"/>
                        </a:rPr>
                        <a:t>Page Title</a:t>
                      </a:r>
                      <a:endParaRPr kumimoji="1" lang="ko-KR" altLang="en-US" sz="1800" b="0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"/>
                        </a:rPr>
                        <a:t>장바구니 페이지</a:t>
                      </a:r>
                      <a:endParaRPr kumimoji="1" lang="ko-KR" altLang="en-US" sz="1800" b="0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526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421" name="표 16420"/>
          <p:cNvGraphicFramePr/>
          <p:nvPr/>
        </p:nvGraphicFramePr>
        <p:xfrm>
          <a:off x="13237348" y="1941166"/>
          <a:ext cx="4367999" cy="6632906"/>
        </p:xfrm>
        <a:graphic>
          <a:graphicData uri="http://schemas.openxmlformats.org/drawingml/2006/table">
            <a:tbl>
              <a:tblPr firstRow="1" bandRow="1"/>
              <a:tblGrid>
                <a:gridCol w="1347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0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7558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5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주문 수량 변경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75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체크 표시 변경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75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3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선택한 상품 삭제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75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4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선택한 상품 구매 및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구매페이지로 이동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75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5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선택한 상품 보관함 저장 및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보관함으로 이동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475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6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총 결제금액 보여주기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485" name="TextBox 16484"/>
          <p:cNvSpPr txBox="1"/>
          <p:nvPr/>
        </p:nvSpPr>
        <p:spPr>
          <a:xfrm>
            <a:off x="7967783" y="3983920"/>
            <a:ext cx="457145" cy="4602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6486" name="TextBox 16485"/>
          <p:cNvSpPr txBox="1"/>
          <p:nvPr/>
        </p:nvSpPr>
        <p:spPr>
          <a:xfrm>
            <a:off x="2266526" y="3983920"/>
            <a:ext cx="457145" cy="4602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6487" name="TextBox 16486"/>
          <p:cNvSpPr txBox="1"/>
          <p:nvPr/>
        </p:nvSpPr>
        <p:spPr>
          <a:xfrm>
            <a:off x="6169510" y="6572625"/>
            <a:ext cx="457089" cy="4603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③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6488" name="TextBox 16487"/>
          <p:cNvSpPr txBox="1"/>
          <p:nvPr/>
        </p:nvSpPr>
        <p:spPr>
          <a:xfrm>
            <a:off x="7739211" y="6572625"/>
            <a:ext cx="457145" cy="4603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④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6489" name="TextBox 16488"/>
          <p:cNvSpPr txBox="1"/>
          <p:nvPr/>
        </p:nvSpPr>
        <p:spPr>
          <a:xfrm>
            <a:off x="9502654" y="6572625"/>
            <a:ext cx="457089" cy="4603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⑤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6490" name="TextBox 16489"/>
          <p:cNvSpPr txBox="1"/>
          <p:nvPr/>
        </p:nvSpPr>
        <p:spPr>
          <a:xfrm>
            <a:off x="10893013" y="5750488"/>
            <a:ext cx="457145" cy="461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⑥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그림 17411"/>
          <p:cNvPicPr>
            <a:picLocks noChangeAspect="1"/>
          </p:cNvPicPr>
          <p:nvPr/>
        </p:nvPicPr>
        <p:blipFill rotWithShape="1">
          <a:blip r:embed="rId2">
            <a:lum/>
          </a:blip>
          <a:srcRect t="1270"/>
          <a:stretch>
            <a:fillRect/>
          </a:stretch>
        </p:blipFill>
        <p:spPr>
          <a:xfrm>
            <a:off x="912672" y="1884008"/>
            <a:ext cx="11959573" cy="592346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17413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17414" name="그림 17413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7415" name="TextBox 17414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2-3 UI 정의서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17416" name="표 17415"/>
          <p:cNvGraphicFramePr/>
          <p:nvPr/>
        </p:nvGraphicFramePr>
        <p:xfrm>
          <a:off x="912672" y="1026930"/>
          <a:ext cx="11959629" cy="911052"/>
        </p:xfrm>
        <a:graphic>
          <a:graphicData uri="http://schemas.openxmlformats.org/drawingml/2006/table">
            <a:tbl>
              <a:tblPr firstRow="1" bandRow="1"/>
              <a:tblGrid>
                <a:gridCol w="2755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8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77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77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5526"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"/>
                        </a:rPr>
                        <a:t>Page Title</a:t>
                      </a:r>
                      <a:endParaRPr kumimoji="1" lang="ko-KR" altLang="en-US" sz="1800" b="0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"/>
                        </a:rPr>
                        <a:t>결제 페이지</a:t>
                      </a:r>
                      <a:endParaRPr kumimoji="1" lang="ko-KR" altLang="en-US" sz="1800" b="0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526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445" name="표 17444"/>
          <p:cNvGraphicFramePr/>
          <p:nvPr/>
        </p:nvGraphicFramePr>
        <p:xfrm>
          <a:off x="13237348" y="1941166"/>
          <a:ext cx="4367999" cy="6010872"/>
        </p:xfrm>
        <a:graphic>
          <a:graphicData uri="http://schemas.openxmlformats.org/drawingml/2006/table">
            <a:tbl>
              <a:tblPr firstRow="1" bandRow="1"/>
              <a:tblGrid>
                <a:gridCol w="1347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0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8696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8696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받는 분(배송지) 정보 보여주기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8696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주문 상품 정보 보여주기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696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3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쿠폰 / 적립금 적용하기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8696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4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결재 수단 선택하기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8696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5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결제 진행 필수 동의하기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8696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6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최종 결제하기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509" name="TextBox 17508"/>
          <p:cNvSpPr txBox="1"/>
          <p:nvPr/>
        </p:nvSpPr>
        <p:spPr>
          <a:xfrm>
            <a:off x="2664951" y="3129967"/>
            <a:ext cx="457089" cy="4603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pic>
        <p:nvPicPr>
          <p:cNvPr id="17510" name="그림 17509"/>
          <p:cNvPicPr>
            <a:picLocks noChangeAspect="1"/>
          </p:cNvPicPr>
          <p:nvPr/>
        </p:nvPicPr>
        <p:blipFill rotWithShape="1">
          <a:blip r:embed="rId4">
            <a:lum/>
          </a:blip>
          <a:srcRect t="3320" b="27700"/>
          <a:stretch>
            <a:fillRect/>
          </a:stretch>
        </p:blipFill>
        <p:spPr>
          <a:xfrm>
            <a:off x="912672" y="5140961"/>
            <a:ext cx="11959573" cy="41172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7511" name="TextBox 17510"/>
          <p:cNvSpPr txBox="1"/>
          <p:nvPr/>
        </p:nvSpPr>
        <p:spPr>
          <a:xfrm>
            <a:off x="2664951" y="6729751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③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pic>
        <p:nvPicPr>
          <p:cNvPr id="17512" name="그림 17511"/>
          <p:cNvPicPr>
            <a:picLocks noChangeAspect="1"/>
          </p:cNvPicPr>
          <p:nvPr/>
        </p:nvPicPr>
        <p:blipFill rotWithShape="1">
          <a:blip r:embed="rId4">
            <a:lum/>
          </a:blip>
          <a:srcRect t="81920"/>
          <a:stretch>
            <a:fillRect/>
          </a:stretch>
        </p:blipFill>
        <p:spPr>
          <a:xfrm>
            <a:off x="890401" y="9178856"/>
            <a:ext cx="11959629" cy="10792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7513" name="TextBox 17512"/>
          <p:cNvSpPr txBox="1"/>
          <p:nvPr/>
        </p:nvSpPr>
        <p:spPr>
          <a:xfrm>
            <a:off x="2664951" y="8966136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⑤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7514" name="TextBox 17513"/>
          <p:cNvSpPr txBox="1"/>
          <p:nvPr/>
        </p:nvSpPr>
        <p:spPr>
          <a:xfrm>
            <a:off x="2664951" y="4910825"/>
            <a:ext cx="457089" cy="4602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7515" name="TextBox 17514"/>
          <p:cNvSpPr txBox="1"/>
          <p:nvPr/>
        </p:nvSpPr>
        <p:spPr>
          <a:xfrm>
            <a:off x="2664951" y="8129710"/>
            <a:ext cx="457089" cy="461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④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7516" name="TextBox 17515"/>
          <p:cNvSpPr txBox="1"/>
          <p:nvPr/>
        </p:nvSpPr>
        <p:spPr>
          <a:xfrm>
            <a:off x="5864747" y="9718500"/>
            <a:ext cx="457089" cy="4602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⑥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그림 18435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893582" y="1942728"/>
            <a:ext cx="11978663" cy="59806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18437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18438" name="그림 18437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8439" name="TextBox 18438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2-3 UI 정의서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18440" name="표 18439"/>
          <p:cNvGraphicFramePr/>
          <p:nvPr/>
        </p:nvGraphicFramePr>
        <p:xfrm>
          <a:off x="912672" y="1026930"/>
          <a:ext cx="11959629" cy="911052"/>
        </p:xfrm>
        <a:graphic>
          <a:graphicData uri="http://schemas.openxmlformats.org/drawingml/2006/table">
            <a:tbl>
              <a:tblPr firstRow="1" bandRow="1"/>
              <a:tblGrid>
                <a:gridCol w="2755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8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77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77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5526"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"/>
                        </a:rPr>
                        <a:t>Page Title</a:t>
                      </a:r>
                      <a:endParaRPr kumimoji="1" lang="ko-KR" altLang="en-US" sz="1800" b="0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"/>
                        </a:rPr>
                        <a:t>마이 페이지</a:t>
                      </a:r>
                      <a:endParaRPr kumimoji="1" lang="ko-KR" altLang="en-US" sz="1800" b="0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526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469" name="표 18468"/>
          <p:cNvGraphicFramePr/>
          <p:nvPr/>
        </p:nvGraphicFramePr>
        <p:xfrm>
          <a:off x="13237348" y="1941166"/>
          <a:ext cx="4367999" cy="7304390"/>
        </p:xfrm>
        <a:graphic>
          <a:graphicData uri="http://schemas.openxmlformats.org/drawingml/2006/table">
            <a:tbl>
              <a:tblPr firstRow="1" bandRow="1"/>
              <a:tblGrid>
                <a:gridCol w="1347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0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6622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4721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내 정보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4721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주문 내역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4721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3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1:1 문의 상담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4721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4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1:1 문의 내역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04721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5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고객센터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04721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6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회원정보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04721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7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비밀번호 변경하기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04721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8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회원 탈퇴하기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8550" name="TextBox 18549"/>
          <p:cNvSpPr txBox="1"/>
          <p:nvPr/>
        </p:nvSpPr>
        <p:spPr>
          <a:xfrm>
            <a:off x="3223629" y="2572853"/>
            <a:ext cx="457089" cy="4603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8551" name="TextBox 18550"/>
          <p:cNvSpPr txBox="1"/>
          <p:nvPr/>
        </p:nvSpPr>
        <p:spPr>
          <a:xfrm>
            <a:off x="6183744" y="2568108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③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8552" name="TextBox 18551"/>
          <p:cNvSpPr txBox="1"/>
          <p:nvPr/>
        </p:nvSpPr>
        <p:spPr>
          <a:xfrm>
            <a:off x="9299478" y="2568108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⑤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8553" name="TextBox 18552"/>
          <p:cNvSpPr txBox="1"/>
          <p:nvPr/>
        </p:nvSpPr>
        <p:spPr>
          <a:xfrm>
            <a:off x="4721939" y="2568108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8554" name="TextBox 18553"/>
          <p:cNvSpPr txBox="1"/>
          <p:nvPr/>
        </p:nvSpPr>
        <p:spPr>
          <a:xfrm>
            <a:off x="7683672" y="2568108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④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8555" name="TextBox 18554"/>
          <p:cNvSpPr txBox="1"/>
          <p:nvPr/>
        </p:nvSpPr>
        <p:spPr>
          <a:xfrm>
            <a:off x="2766483" y="3029998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⑥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8556" name="TextBox 18555"/>
          <p:cNvSpPr txBox="1"/>
          <p:nvPr/>
        </p:nvSpPr>
        <p:spPr>
          <a:xfrm>
            <a:off x="2766483" y="4280701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⑦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8557" name="TextBox 18556"/>
          <p:cNvSpPr txBox="1"/>
          <p:nvPr/>
        </p:nvSpPr>
        <p:spPr>
          <a:xfrm>
            <a:off x="4341040" y="4280701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ko-KR" sz="2400" b="1" i="0" baseline="0">
                <a:solidFill>
                  <a:srgbClr val="286AE8">
                    <a:alpha val="100000"/>
                  </a:srgbClr>
                </a:solidFill>
                <a:latin typeface="Noto Sans KR Light"/>
              </a:rPr>
              <a:t>⑧</a:t>
            </a:r>
            <a:endParaRPr kumimoji="0" lang="ko-KR" altLang="ko-KR" sz="2400" b="1" i="0">
              <a:solidFill>
                <a:srgbClr val="286AE8">
                  <a:alpha val="100000"/>
                </a:srgbClr>
              </a:solidFill>
              <a:latin typeface="Noto Sans KR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그림 19459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912672" y="1941166"/>
            <a:ext cx="11959573" cy="59837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19461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19462" name="그림 19461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9463" name="TextBox 19462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2-3 UI 정의서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19464" name="표 19463"/>
          <p:cNvGraphicFramePr/>
          <p:nvPr/>
        </p:nvGraphicFramePr>
        <p:xfrm>
          <a:off x="912672" y="1026930"/>
          <a:ext cx="11959630" cy="911053"/>
        </p:xfrm>
        <a:graphic>
          <a:graphicData uri="http://schemas.openxmlformats.org/drawingml/2006/table">
            <a:tbl>
              <a:tblPr firstRow="1" bandRow="1"/>
              <a:tblGrid>
                <a:gridCol w="2755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8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77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77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5526"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"/>
                        </a:rPr>
                        <a:t>Page Title</a:t>
                      </a:r>
                      <a:endParaRPr kumimoji="1" lang="ko-KR" altLang="en-US" sz="1800" b="0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"/>
                        </a:rPr>
                        <a:t>마이 페이지(주문 내역)</a:t>
                      </a:r>
                      <a:endParaRPr kumimoji="1" lang="ko-KR" altLang="en-US" sz="1800" b="0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526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493" name="표 19492"/>
          <p:cNvGraphicFramePr/>
          <p:nvPr/>
        </p:nvGraphicFramePr>
        <p:xfrm>
          <a:off x="13237348" y="1941166"/>
          <a:ext cx="4368000" cy="4563306"/>
        </p:xfrm>
        <a:graphic>
          <a:graphicData uri="http://schemas.openxmlformats.org/drawingml/2006/table">
            <a:tbl>
              <a:tblPr firstRow="1" bandRow="1"/>
              <a:tblGrid>
                <a:gridCol w="1347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0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26930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093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상세 주문 내역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093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기본 배송 정보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093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3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주문 상품 정보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093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4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결제정보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540" name="TextBox 19539"/>
          <p:cNvSpPr txBox="1"/>
          <p:nvPr/>
        </p:nvSpPr>
        <p:spPr>
          <a:xfrm>
            <a:off x="3502996" y="3083973"/>
            <a:ext cx="457089" cy="461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9541" name="TextBox 19540"/>
          <p:cNvSpPr txBox="1"/>
          <p:nvPr/>
        </p:nvSpPr>
        <p:spPr>
          <a:xfrm>
            <a:off x="3502996" y="6279024"/>
            <a:ext cx="457089" cy="461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③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9542" name="TextBox 19541"/>
          <p:cNvSpPr txBox="1"/>
          <p:nvPr/>
        </p:nvSpPr>
        <p:spPr>
          <a:xfrm>
            <a:off x="3502996" y="3804522"/>
            <a:ext cx="457089" cy="4603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9543" name="TextBox 19542"/>
          <p:cNvSpPr txBox="1"/>
          <p:nvPr/>
        </p:nvSpPr>
        <p:spPr>
          <a:xfrm>
            <a:off x="3502996" y="6990084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④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4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20485" name="그림 2048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0486" name="TextBox 20485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3-1 테이블 관계도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pic>
        <p:nvPicPr>
          <p:cNvPr id="20487" name="그림 20486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385614" y="1026930"/>
            <a:ext cx="15510238" cy="8837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TextBox 21507"/>
          <p:cNvSpPr txBox="1"/>
          <p:nvPr/>
        </p:nvSpPr>
        <p:spPr>
          <a:xfrm>
            <a:off x="3881967" y="4303416"/>
            <a:ext cx="9641434" cy="11529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7000" b="1" i="0" baseline="0">
                <a:solidFill>
                  <a:srgbClr val="2B2D63">
                    <a:alpha val="100000"/>
                  </a:srgbClr>
                </a:solidFill>
                <a:latin typeface="Calibri"/>
              </a:rPr>
              <a:t>구현기능 설명과 시연</a:t>
            </a:r>
            <a:endParaRPr kumimoji="0" lang="ko-KR" altLang="en-US" sz="7000" b="1" i="0">
              <a:solidFill>
                <a:srgbClr val="2B2D63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2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22533" name="그림 22532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2534" name="TextBox 22533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4-1 화면 별 구현 기능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sp>
        <p:nvSpPr>
          <p:cNvPr id="22535" name="TextBox 22534"/>
          <p:cNvSpPr txBox="1"/>
          <p:nvPr/>
        </p:nvSpPr>
        <p:spPr>
          <a:xfrm>
            <a:off x="5712365" y="4787022"/>
            <a:ext cx="6413935" cy="7078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>
                <a:solidFill>
                  <a:srgbClr val="000000">
                    <a:alpha val="100000"/>
                  </a:srgbClr>
                </a:solidFill>
                <a:latin typeface="Noto Sans KR"/>
              </a:rPr>
              <a:t>http://booke.iptime.org/</a:t>
            </a:r>
            <a:endParaRPr kumimoji="0" lang="ko-KR" altLang="en-US" sz="4000" b="1" i="0">
              <a:solidFill>
                <a:srgbClr val="000000">
                  <a:alpha val="100000"/>
                </a:srgbClr>
              </a:solidFill>
              <a:latin typeface="Noto Sans KR"/>
            </a:endParaRPr>
          </a:p>
        </p:txBody>
      </p:sp>
      <p:sp>
        <p:nvSpPr>
          <p:cNvPr id="22536" name="TextBox 22535"/>
          <p:cNvSpPr txBox="1"/>
          <p:nvPr/>
        </p:nvSpPr>
        <p:spPr>
          <a:xfrm>
            <a:off x="5940938" y="5979005"/>
            <a:ext cx="6474218" cy="3698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en-US" altLang="en-US" sz="1200" b="0" i="0" baseline="0">
              <a:solidFill>
                <a:schemeClr val="tx1"/>
              </a:solidFill>
              <a:latin typeface="?? ??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5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4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5125" name="그림 512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5126" name="Group 2"/>
          <p:cNvGrpSpPr/>
          <p:nvPr/>
        </p:nvGrpSpPr>
        <p:grpSpPr>
          <a:xfrm>
            <a:off x="-2055368" y="5114001"/>
            <a:ext cx="20659070" cy="14289"/>
            <a:chOff x="-2055368" y="5114001"/>
            <a:chExt cx="20659070" cy="14289"/>
          </a:xfrm>
        </p:grpSpPr>
        <p:pic>
          <p:nvPicPr>
            <p:cNvPr id="5127" name="그림 512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-2055368" y="5114001"/>
              <a:ext cx="20659070" cy="1428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5128" name="그림 5127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2498280" y="1464986"/>
            <a:ext cx="746001" cy="7253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5129" name="그림 5128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2498280" y="5880599"/>
            <a:ext cx="888838" cy="72216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5130" name="그림 5129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7155136" y="1464986"/>
            <a:ext cx="879293" cy="7253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5131" name="그림 5130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12031076" y="5880599"/>
            <a:ext cx="749127" cy="6174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5132" name="그림 5131"/>
          <p:cNvPicPr>
            <a:picLocks noChangeAspect="1"/>
          </p:cNvPicPr>
          <p:nvPr/>
        </p:nvPicPr>
        <p:blipFill rotWithShape="1">
          <a:blip r:embed="rId9">
            <a:lum/>
          </a:blip>
          <a:stretch>
            <a:fillRect/>
          </a:stretch>
        </p:blipFill>
        <p:spPr>
          <a:xfrm>
            <a:off x="12031076" y="1464986"/>
            <a:ext cx="879293" cy="7253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5133" name="TextBox 5132"/>
          <p:cNvSpPr txBox="1"/>
          <p:nvPr/>
        </p:nvSpPr>
        <p:spPr>
          <a:xfrm>
            <a:off x="2968096" y="7147210"/>
            <a:ext cx="2468083" cy="4142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284200" lvl="0" indent="-28420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88888">
                  <a:alpha val="100000"/>
                </a:srgbClr>
              </a:buClr>
              <a:buSzPct val="100000"/>
              <a:buFont typeface="Arial"/>
              <a:buChar char="-"/>
              <a:defRPr/>
            </a:pPr>
            <a:r>
              <a:rPr kumimoji="0" lang="ko-KR" altLang="en-US" sz="2100" b="1" i="0" baseline="0">
                <a:solidFill>
                  <a:srgbClr val="888888">
                    <a:alpha val="100000"/>
                  </a:srgbClr>
                </a:solidFill>
                <a:latin typeface="Noto Sans KR"/>
              </a:rPr>
              <a:t>화면 별 구현 기능</a:t>
            </a:r>
            <a:endParaRPr kumimoji="0" lang="ko-KR" altLang="en-US" sz="2100" b="1" i="0">
              <a:solidFill>
                <a:srgbClr val="888888">
                  <a:alpha val="100000"/>
                </a:srgbClr>
              </a:solidFill>
              <a:latin typeface="Noto Sans KR"/>
            </a:endParaRPr>
          </a:p>
        </p:txBody>
      </p:sp>
      <p:sp>
        <p:nvSpPr>
          <p:cNvPr id="5134" name="TextBox 5133"/>
          <p:cNvSpPr txBox="1"/>
          <p:nvPr/>
        </p:nvSpPr>
        <p:spPr>
          <a:xfrm>
            <a:off x="2945881" y="2782391"/>
            <a:ext cx="3295019" cy="15459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284200" lvl="0" indent="-28420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88888">
                  <a:alpha val="100000"/>
                </a:srgbClr>
              </a:buClr>
              <a:buSzPct val="100000"/>
              <a:buFont typeface="Arial"/>
              <a:buChar char="-"/>
              <a:defRPr/>
            </a:pPr>
            <a:r>
              <a:rPr kumimoji="0" lang="ko-KR" altLang="en-US" sz="2100" b="1" i="0" baseline="0">
                <a:solidFill>
                  <a:srgbClr val="888888">
                    <a:alpha val="100000"/>
                  </a:srgbClr>
                </a:solidFill>
                <a:latin typeface="Noto Sans KR"/>
              </a:rPr>
              <a:t>개발 목적 및 필요성</a:t>
            </a:r>
          </a:p>
          <a:p>
            <a:pPr marL="284200" lvl="0" indent="-284200" algn="l" defTabSz="1028836" rtl="0" eaLnBrk="1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888888">
                  <a:alpha val="100000"/>
                </a:srgbClr>
              </a:buClr>
              <a:buSzPct val="100000"/>
              <a:buFont typeface="Arial"/>
              <a:buChar char="-"/>
              <a:defRPr/>
            </a:pPr>
            <a:r>
              <a:rPr kumimoji="0" lang="ko-KR" altLang="en-US" sz="2100" b="1" i="0" baseline="0">
                <a:solidFill>
                  <a:srgbClr val="888888">
                    <a:alpha val="100000"/>
                  </a:srgbClr>
                </a:solidFill>
                <a:latin typeface="Noto Sans KR"/>
              </a:rPr>
              <a:t>개발 일정</a:t>
            </a:r>
          </a:p>
          <a:p>
            <a:pPr marL="284200" lvl="0" indent="-284200" algn="l" defTabSz="1028836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888888">
                  <a:alpha val="100000"/>
                </a:srgbClr>
              </a:buClr>
              <a:buSzPct val="100000"/>
              <a:buFont typeface="Arial"/>
              <a:buChar char="-"/>
              <a:defRPr/>
            </a:pPr>
            <a:r>
              <a:rPr kumimoji="0" lang="ko-KR" altLang="en-US" sz="2100" b="1" i="0" baseline="0">
                <a:solidFill>
                  <a:srgbClr val="888888">
                    <a:alpha val="100000"/>
                  </a:srgbClr>
                </a:solidFill>
                <a:latin typeface="Noto Sans KR"/>
              </a:rPr>
              <a:t>개발도구 소개</a:t>
            </a:r>
            <a:endParaRPr kumimoji="0" lang="ko-KR" altLang="en-US" sz="2100" b="1" i="0">
              <a:solidFill>
                <a:srgbClr val="888888">
                  <a:alpha val="100000"/>
                </a:srgbClr>
              </a:solidFill>
              <a:latin typeface="Noto Sans KR"/>
            </a:endParaRPr>
          </a:p>
        </p:txBody>
      </p:sp>
      <p:sp>
        <p:nvSpPr>
          <p:cNvPr id="5135" name="TextBox 5134"/>
          <p:cNvSpPr txBox="1"/>
          <p:nvPr/>
        </p:nvSpPr>
        <p:spPr>
          <a:xfrm>
            <a:off x="0" y="9544"/>
            <a:ext cx="1445952" cy="6459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함초롬돋움"/>
              </a:rPr>
              <a:t>목차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sp>
        <p:nvSpPr>
          <p:cNvPr id="5136" name="TextBox 5135"/>
          <p:cNvSpPr txBox="1"/>
          <p:nvPr/>
        </p:nvSpPr>
        <p:spPr>
          <a:xfrm>
            <a:off x="7702706" y="2793499"/>
            <a:ext cx="3295075" cy="15459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284200" lvl="0" indent="-28420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88888">
                  <a:alpha val="100000"/>
                </a:srgbClr>
              </a:buClr>
              <a:buSzPct val="100000"/>
              <a:buFont typeface="Arial"/>
              <a:buChar char="-"/>
              <a:defRPr/>
            </a:pPr>
            <a:r>
              <a:rPr kumimoji="0" lang="ko-KR" altLang="en-US" sz="2100" b="1" i="0" baseline="0" dirty="0">
                <a:solidFill>
                  <a:srgbClr val="888888">
                    <a:alpha val="100000"/>
                  </a:srgbClr>
                </a:solidFill>
                <a:latin typeface="Noto Sans KR"/>
              </a:rPr>
              <a:t>UML 다이어그램</a:t>
            </a:r>
          </a:p>
          <a:p>
            <a:pPr marL="284200" lvl="0" indent="-284200" algn="l" defTabSz="1028836" rtl="0" eaLnBrk="1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888888">
                  <a:alpha val="100000"/>
                </a:srgbClr>
              </a:buClr>
              <a:buSzPct val="100000"/>
              <a:buFont typeface="Arial"/>
              <a:buChar char="-"/>
              <a:defRPr/>
            </a:pPr>
            <a:r>
              <a:rPr kumimoji="0" lang="ko-KR" altLang="en-US" sz="2100" b="1" i="0" baseline="0" dirty="0">
                <a:solidFill>
                  <a:srgbClr val="888888">
                    <a:alpha val="100000"/>
                  </a:srgbClr>
                </a:solidFill>
                <a:latin typeface="Noto Sans KR"/>
              </a:rPr>
              <a:t>클래스 다이어그램</a:t>
            </a:r>
          </a:p>
          <a:p>
            <a:pPr marL="284200" lvl="0" indent="-284200" algn="l" defTabSz="1028836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888888">
                  <a:alpha val="100000"/>
                </a:srgbClr>
              </a:buClr>
              <a:buSzPct val="100000"/>
              <a:buFont typeface="Arial"/>
              <a:buChar char="-"/>
              <a:defRPr/>
            </a:pPr>
            <a:r>
              <a:rPr kumimoji="0" lang="ko-KR" altLang="en-US" sz="2100" b="1" i="0" baseline="0" dirty="0">
                <a:solidFill>
                  <a:srgbClr val="888888">
                    <a:alpha val="100000"/>
                  </a:srgbClr>
                </a:solidFill>
                <a:latin typeface="Noto Sans KR"/>
              </a:rPr>
              <a:t>UI 정의서</a:t>
            </a:r>
            <a:endParaRPr kumimoji="0" lang="ko-KR" altLang="en-US" sz="2100" b="1" i="0" dirty="0">
              <a:solidFill>
                <a:srgbClr val="888888">
                  <a:alpha val="100000"/>
                </a:srgbClr>
              </a:solidFill>
              <a:latin typeface="Noto Sans KR"/>
            </a:endParaRPr>
          </a:p>
        </p:txBody>
      </p:sp>
      <p:sp>
        <p:nvSpPr>
          <p:cNvPr id="5140" name="TextBox 5139"/>
          <p:cNvSpPr txBox="1"/>
          <p:nvPr/>
        </p:nvSpPr>
        <p:spPr>
          <a:xfrm>
            <a:off x="12643729" y="2793499"/>
            <a:ext cx="3296638" cy="106181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284200" lvl="0" indent="-28420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88888">
                  <a:alpha val="100000"/>
                </a:srgbClr>
              </a:buClr>
              <a:buSzPct val="100000"/>
              <a:buFont typeface="Arial"/>
              <a:buChar char="-"/>
              <a:defRPr/>
            </a:pPr>
            <a:r>
              <a:rPr kumimoji="0" lang="ko-KR" altLang="en-US" sz="2100" b="1" i="0" baseline="0">
                <a:solidFill>
                  <a:srgbClr val="888888">
                    <a:alpha val="100000"/>
                  </a:srgbClr>
                </a:solidFill>
                <a:latin typeface="Noto Sans KR"/>
              </a:rPr>
              <a:t>Table 리스트 &amp; 설명</a:t>
            </a:r>
          </a:p>
          <a:p>
            <a:pPr marL="284200" lvl="0" indent="-284200" algn="l" defTabSz="1028836" rtl="0" eaLnBrk="1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888888">
                  <a:alpha val="100000"/>
                </a:srgbClr>
              </a:buClr>
              <a:buSzPct val="100000"/>
              <a:buFont typeface="Arial"/>
              <a:buChar char="-"/>
              <a:defRPr/>
            </a:pPr>
            <a:r>
              <a:rPr kumimoji="0" lang="ko-KR" altLang="en-US" sz="2100" b="1" i="0" baseline="0">
                <a:solidFill>
                  <a:srgbClr val="888888">
                    <a:alpha val="100000"/>
                  </a:srgbClr>
                </a:solidFill>
                <a:latin typeface="Noto Sans KR"/>
              </a:rPr>
              <a:t>테이블 관계도</a:t>
            </a:r>
            <a:endParaRPr kumimoji="0" lang="ko-KR" altLang="en-US" sz="2100" b="1" i="0">
              <a:solidFill>
                <a:srgbClr val="888888">
                  <a:alpha val="100000"/>
                </a:srgbClr>
              </a:solidFill>
              <a:latin typeface="Noto Sans KR"/>
            </a:endParaRPr>
          </a:p>
        </p:txBody>
      </p:sp>
      <p:sp>
        <p:nvSpPr>
          <p:cNvPr id="5141" name="TextBox 5140"/>
          <p:cNvSpPr txBox="1"/>
          <p:nvPr/>
        </p:nvSpPr>
        <p:spPr>
          <a:xfrm>
            <a:off x="12911932" y="5736199"/>
            <a:ext cx="2628447" cy="7840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500" b="1" i="0" baseline="0">
                <a:solidFill>
                  <a:srgbClr val="286AE8">
                    <a:alpha val="100000"/>
                  </a:srgbClr>
                </a:solidFill>
                <a:latin typeface="Noto Sans KR"/>
              </a:rPr>
              <a:t>Q</a:t>
            </a:r>
            <a:r>
              <a:rPr kumimoji="0" lang="ko-KR" altLang="en-US" sz="1000" b="1" i="0" baseline="0">
                <a:solidFill>
                  <a:srgbClr val="286AE8">
                    <a:alpha val="100000"/>
                  </a:srgbClr>
                </a:solidFill>
                <a:latin typeface="Noto Sans KR"/>
              </a:rPr>
              <a:t> </a:t>
            </a:r>
            <a:r>
              <a:rPr kumimoji="0" lang="ko-KR" altLang="en-US" sz="4500" b="1" i="0" baseline="0">
                <a:solidFill>
                  <a:srgbClr val="286AE8">
                    <a:alpha val="100000"/>
                  </a:srgbClr>
                </a:solidFill>
                <a:latin typeface="Noto Sans KR"/>
              </a:rPr>
              <a:t>&amp;</a:t>
            </a:r>
            <a:r>
              <a:rPr kumimoji="0" lang="ko-KR" altLang="en-US" sz="1000" b="1" i="0" baseline="0">
                <a:solidFill>
                  <a:srgbClr val="286AE8">
                    <a:alpha val="100000"/>
                  </a:srgbClr>
                </a:solidFill>
                <a:latin typeface="Noto Sans KR"/>
              </a:rPr>
              <a:t> </a:t>
            </a:r>
            <a:r>
              <a:rPr kumimoji="0" lang="ko-KR" altLang="en-US" sz="4500" b="1" i="0" baseline="0">
                <a:solidFill>
                  <a:srgbClr val="286AE8">
                    <a:alpha val="100000"/>
                  </a:srgbClr>
                </a:solidFill>
                <a:latin typeface="Noto Sans KR"/>
              </a:rPr>
              <a:t>A</a:t>
            </a:r>
            <a:endParaRPr kumimoji="0" lang="ko-KR" altLang="en-US" sz="4500" b="1" i="0">
              <a:solidFill>
                <a:srgbClr val="286AE8">
                  <a:alpha val="100000"/>
                </a:srgbClr>
              </a:solidFill>
              <a:latin typeface="Noto Sans KR"/>
            </a:endParaRPr>
          </a:p>
        </p:txBody>
      </p:sp>
      <p:sp>
        <p:nvSpPr>
          <p:cNvPr id="5142" name="TextBox 5141"/>
          <p:cNvSpPr txBox="1"/>
          <p:nvPr/>
        </p:nvSpPr>
        <p:spPr>
          <a:xfrm>
            <a:off x="3293457" y="5880599"/>
            <a:ext cx="3637907" cy="70793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>
                <a:solidFill>
                  <a:srgbClr val="286AE8">
                    <a:alpha val="100000"/>
                  </a:srgbClr>
                </a:solidFill>
                <a:latin typeface="Noto Sans KR"/>
              </a:rPr>
              <a:t>프로그램 기능</a:t>
            </a:r>
            <a:endParaRPr kumimoji="0" lang="ko-KR" altLang="en-US" sz="4000" b="1" i="0">
              <a:solidFill>
                <a:srgbClr val="286AE8">
                  <a:alpha val="100000"/>
                </a:srgbClr>
              </a:solidFill>
              <a:latin typeface="Noto Sans KR"/>
            </a:endParaRPr>
          </a:p>
        </p:txBody>
      </p:sp>
      <p:sp>
        <p:nvSpPr>
          <p:cNvPr id="5143" name="TextBox 5142"/>
          <p:cNvSpPr txBox="1"/>
          <p:nvPr/>
        </p:nvSpPr>
        <p:spPr>
          <a:xfrm>
            <a:off x="3242663" y="6629781"/>
            <a:ext cx="3796596" cy="369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Noto Sans KR Light"/>
              </a:rPr>
              <a:t>Program features</a:t>
            </a:r>
            <a:endParaRPr kumimoji="0" lang="ko-KR" altLang="en-US" sz="1800" b="1" i="0">
              <a:solidFill>
                <a:srgbClr val="000000">
                  <a:alpha val="100000"/>
                </a:srgbClr>
              </a:solidFill>
              <a:latin typeface="Noto Sans KR Light"/>
            </a:endParaRPr>
          </a:p>
        </p:txBody>
      </p:sp>
      <p:sp>
        <p:nvSpPr>
          <p:cNvPr id="5144" name="TextBox 5143"/>
          <p:cNvSpPr txBox="1"/>
          <p:nvPr/>
        </p:nvSpPr>
        <p:spPr>
          <a:xfrm>
            <a:off x="7961421" y="1441208"/>
            <a:ext cx="3579186" cy="7078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>
                <a:solidFill>
                  <a:srgbClr val="286AE8">
                    <a:alpha val="100000"/>
                  </a:srgbClr>
                </a:solidFill>
                <a:latin typeface="Noto Sans KR"/>
              </a:rPr>
              <a:t>프로세스 흐름</a:t>
            </a:r>
            <a:endParaRPr kumimoji="0" lang="ko-KR" altLang="en-US" sz="4000" b="1" i="0">
              <a:solidFill>
                <a:srgbClr val="286AE8">
                  <a:alpha val="100000"/>
                </a:srgbClr>
              </a:solidFill>
              <a:latin typeface="Noto Sans KR"/>
            </a:endParaRPr>
          </a:p>
        </p:txBody>
      </p:sp>
      <p:sp>
        <p:nvSpPr>
          <p:cNvPr id="5145" name="TextBox 5144"/>
          <p:cNvSpPr txBox="1"/>
          <p:nvPr/>
        </p:nvSpPr>
        <p:spPr>
          <a:xfrm>
            <a:off x="12910370" y="1441208"/>
            <a:ext cx="3580749" cy="7078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>
                <a:solidFill>
                  <a:srgbClr val="286AE8">
                    <a:alpha val="100000"/>
                  </a:srgbClr>
                </a:solidFill>
                <a:latin typeface="Noto Sans KR"/>
              </a:rPr>
              <a:t>DB 설계</a:t>
            </a:r>
            <a:endParaRPr kumimoji="0" lang="ko-KR" altLang="en-US" sz="4000" b="1" i="0">
              <a:solidFill>
                <a:srgbClr val="286AE8">
                  <a:alpha val="100000"/>
                </a:srgbClr>
              </a:solidFill>
              <a:latin typeface="Noto Sans KR"/>
            </a:endParaRPr>
          </a:p>
        </p:txBody>
      </p:sp>
      <p:sp>
        <p:nvSpPr>
          <p:cNvPr id="5146" name="TextBox 5145"/>
          <p:cNvSpPr txBox="1"/>
          <p:nvPr/>
        </p:nvSpPr>
        <p:spPr>
          <a:xfrm>
            <a:off x="7961421" y="2209369"/>
            <a:ext cx="1791965" cy="3682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Noto Sans KR Light"/>
              </a:rPr>
              <a:t>Process Flow</a:t>
            </a:r>
            <a:endParaRPr kumimoji="0" lang="ko-KR" altLang="en-US" sz="1800" b="1" i="0">
              <a:solidFill>
                <a:srgbClr val="000000">
                  <a:alpha val="100000"/>
                </a:srgbClr>
              </a:solidFill>
              <a:latin typeface="Noto Sans KR Light"/>
            </a:endParaRPr>
          </a:p>
        </p:txBody>
      </p:sp>
      <p:sp>
        <p:nvSpPr>
          <p:cNvPr id="5147" name="TextBox 5146"/>
          <p:cNvSpPr txBox="1"/>
          <p:nvPr/>
        </p:nvSpPr>
        <p:spPr>
          <a:xfrm>
            <a:off x="12910370" y="2169738"/>
            <a:ext cx="2630009" cy="369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Noto Sans KR Light"/>
              </a:rPr>
              <a:t>Data Base Design</a:t>
            </a:r>
            <a:endParaRPr kumimoji="0" lang="ko-KR" altLang="en-US" sz="1800" b="1" i="0">
              <a:solidFill>
                <a:srgbClr val="000000">
                  <a:alpha val="100000"/>
                </a:srgbClr>
              </a:solidFill>
              <a:latin typeface="Noto Sans KR Light"/>
            </a:endParaRPr>
          </a:p>
        </p:txBody>
      </p:sp>
      <p:sp>
        <p:nvSpPr>
          <p:cNvPr id="5148" name="TextBox 5147"/>
          <p:cNvSpPr txBox="1"/>
          <p:nvPr/>
        </p:nvSpPr>
        <p:spPr>
          <a:xfrm>
            <a:off x="3242663" y="2212550"/>
            <a:ext cx="3796596" cy="3682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Noto Sans KR Light"/>
              </a:rPr>
              <a:t>Development Environment</a:t>
            </a:r>
            <a:endParaRPr kumimoji="0" lang="ko-KR" altLang="en-US" sz="1800" b="1" i="0">
              <a:solidFill>
                <a:srgbClr val="000000">
                  <a:alpha val="100000"/>
                </a:srgbClr>
              </a:solidFill>
              <a:latin typeface="Noto Sans KR Light"/>
            </a:endParaRPr>
          </a:p>
        </p:txBody>
      </p:sp>
      <p:sp>
        <p:nvSpPr>
          <p:cNvPr id="5149" name="TextBox 5148"/>
          <p:cNvSpPr txBox="1"/>
          <p:nvPr/>
        </p:nvSpPr>
        <p:spPr>
          <a:xfrm>
            <a:off x="3242663" y="1441208"/>
            <a:ext cx="3580749" cy="7078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>
                <a:solidFill>
                  <a:srgbClr val="286AE8">
                    <a:alpha val="100000"/>
                  </a:srgbClr>
                </a:solidFill>
                <a:latin typeface="Noto Sans KR"/>
              </a:rPr>
              <a:t>개발 환경</a:t>
            </a:r>
            <a:endParaRPr kumimoji="0" lang="ko-KR" altLang="en-US" sz="4000" b="1" i="0">
              <a:solidFill>
                <a:srgbClr val="286AE8">
                  <a:alpha val="100000"/>
                </a:srgbClr>
              </a:solidFill>
              <a:latin typeface="Noto Sans KR"/>
            </a:endParaRPr>
          </a:p>
        </p:txBody>
      </p:sp>
      <p:sp>
        <p:nvSpPr>
          <p:cNvPr id="5150" name="TextBox 5149"/>
          <p:cNvSpPr txBox="1"/>
          <p:nvPr/>
        </p:nvSpPr>
        <p:spPr>
          <a:xfrm>
            <a:off x="12629440" y="6998010"/>
            <a:ext cx="2468083" cy="4142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284200" lvl="0" indent="-28420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88888">
                  <a:alpha val="100000"/>
                </a:srgbClr>
              </a:buClr>
              <a:buSzPct val="100000"/>
              <a:buFont typeface="Arial"/>
              <a:buChar char="-"/>
              <a:defRPr/>
            </a:pPr>
            <a:r>
              <a:rPr kumimoji="0" lang="ko-KR" altLang="en-US" sz="2100" b="1" i="0" baseline="0">
                <a:solidFill>
                  <a:srgbClr val="888888">
                    <a:alpha val="100000"/>
                  </a:srgbClr>
                </a:solidFill>
                <a:latin typeface="Noto Sans KR"/>
              </a:rPr>
              <a:t>시연 후 질의 응답</a:t>
            </a:r>
            <a:endParaRPr kumimoji="0" lang="ko-KR" altLang="en-US" sz="2100" b="1" i="0">
              <a:solidFill>
                <a:srgbClr val="888888">
                  <a:alpha val="100000"/>
                </a:srgbClr>
              </a:solidFill>
              <a:latin typeface="Noto Sans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2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22533" name="그림 22532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2534" name="TextBox 22533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4-1 화면 별 구현 기능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sp>
        <p:nvSpPr>
          <p:cNvPr id="22536" name="TextBox 22535"/>
          <p:cNvSpPr txBox="1"/>
          <p:nvPr/>
        </p:nvSpPr>
        <p:spPr>
          <a:xfrm>
            <a:off x="5939080" y="6626978"/>
            <a:ext cx="6474218" cy="3698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en-US" altLang="en-US" sz="1200" b="0" i="0" baseline="0">
              <a:solidFill>
                <a:schemeClr val="tx1"/>
              </a:solidFill>
              <a:latin typeface="?? ??"/>
            </a:endParaRPr>
          </a:p>
        </p:txBody>
      </p:sp>
      <p:pic>
        <p:nvPicPr>
          <p:cNvPr id="22537" name="그림 22536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3805845" y="3617632"/>
            <a:ext cx="4494985" cy="434260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22538" name="TextBox 22537"/>
          <p:cNvSpPr txBox="1"/>
          <p:nvPr/>
        </p:nvSpPr>
        <p:spPr>
          <a:xfrm>
            <a:off x="9211207" y="5141913"/>
            <a:ext cx="5821243" cy="224676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0" i="0" baseline="0" dirty="0">
                <a:solidFill>
                  <a:srgbClr val="000000">
                    <a:alpha val="100000"/>
                  </a:srgbClr>
                </a:solidFill>
                <a:latin typeface="Noto Sans KR"/>
              </a:rPr>
              <a:t>프로젝트 경로 역시 도메인에 맞게</a:t>
            </a: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0" i="0" baseline="0" dirty="0" err="1">
                <a:solidFill>
                  <a:srgbClr val="000000">
                    <a:alpha val="100000"/>
                  </a:srgbClr>
                </a:solidFill>
                <a:latin typeface="Noto Sans KR"/>
              </a:rPr>
              <a:t>org</a:t>
            </a:r>
            <a:r>
              <a:rPr kumimoji="1" lang="ko-KR" altLang="en-US" sz="2800" b="0" i="0" baseline="0" dirty="0">
                <a:solidFill>
                  <a:srgbClr val="000000">
                    <a:alpha val="100000"/>
                  </a:srgbClr>
                </a:solidFill>
                <a:latin typeface="Noto Sans KR"/>
              </a:rPr>
              <a:t>.</a:t>
            </a: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0" i="0" baseline="0" dirty="0">
                <a:solidFill>
                  <a:srgbClr val="000000">
                    <a:alpha val="100000"/>
                  </a:srgbClr>
                </a:solidFill>
                <a:latin typeface="Noto Sans KR"/>
              </a:rPr>
              <a:t>  - </a:t>
            </a:r>
            <a:r>
              <a:rPr kumimoji="1" lang="ko-KR" altLang="en-US" sz="2800" b="0" i="0" baseline="0" dirty="0" err="1">
                <a:solidFill>
                  <a:srgbClr val="000000">
                    <a:alpha val="100000"/>
                  </a:srgbClr>
                </a:solidFill>
                <a:latin typeface="Noto Sans KR"/>
              </a:rPr>
              <a:t>iptime</a:t>
            </a:r>
            <a:r>
              <a:rPr kumimoji="1" lang="ko-KR" altLang="en-US" sz="2800" b="0" i="0" baseline="0" dirty="0">
                <a:solidFill>
                  <a:srgbClr val="000000">
                    <a:alpha val="100000"/>
                  </a:srgbClr>
                </a:solidFill>
                <a:latin typeface="Noto Sans KR"/>
              </a:rPr>
              <a:t>.</a:t>
            </a: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0" i="0" baseline="0" dirty="0">
                <a:solidFill>
                  <a:srgbClr val="000000">
                    <a:alpha val="100000"/>
                  </a:srgbClr>
                </a:solidFill>
                <a:latin typeface="Noto Sans KR"/>
              </a:rPr>
              <a:t>     - </a:t>
            </a:r>
            <a:r>
              <a:rPr kumimoji="1" lang="ko-KR" altLang="en-US" sz="2800" b="0" i="0" baseline="0" dirty="0" err="1">
                <a:solidFill>
                  <a:srgbClr val="000000">
                    <a:alpha val="100000"/>
                  </a:srgbClr>
                </a:solidFill>
                <a:latin typeface="Noto Sans KR"/>
              </a:rPr>
              <a:t>booke</a:t>
            </a:r>
            <a:r>
              <a:rPr kumimoji="1" lang="ko-KR" altLang="en-US" sz="2800" b="0" i="0" baseline="0" dirty="0">
                <a:solidFill>
                  <a:srgbClr val="000000">
                    <a:alpha val="100000"/>
                  </a:srgbClr>
                </a:solidFill>
                <a:latin typeface="Noto Sans KR"/>
              </a:rPr>
              <a:t>.</a:t>
            </a:r>
          </a:p>
          <a:p>
            <a:pPr marL="0" lvl="0" indent="0" algn="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0" i="0" baseline="0" dirty="0">
                <a:solidFill>
                  <a:srgbClr val="000000">
                    <a:alpha val="100000"/>
                  </a:srgbClr>
                </a:solidFill>
                <a:latin typeface="Noto Sans KR"/>
              </a:rPr>
              <a:t>로 만들었습니다.</a:t>
            </a:r>
            <a:endParaRPr kumimoji="1" lang="ko-KR" altLang="en-US" sz="2800" b="0" i="0" dirty="0">
              <a:solidFill>
                <a:srgbClr val="000000">
                  <a:alpha val="100000"/>
                </a:srgbClr>
              </a:solidFill>
              <a:latin typeface="Noto Sans K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2836" y="2005309"/>
            <a:ext cx="6413935" cy="7078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>
                <a:solidFill>
                  <a:srgbClr val="000000">
                    <a:alpha val="100000"/>
                  </a:srgbClr>
                </a:solidFill>
                <a:latin typeface="Noto Sans KR"/>
              </a:rPr>
              <a:t>http://booke.iptime.org/</a:t>
            </a:r>
            <a:endParaRPr kumimoji="0" lang="ko-KR" altLang="en-US" sz="4000" b="1" i="0">
              <a:solidFill>
                <a:srgbClr val="000000">
                  <a:alpha val="100000"/>
                </a:srgbClr>
              </a:solidFill>
              <a:latin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64548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8" grpId="0" autoUpdateAnimBg="0"/>
      <p:bldP spid="9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6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23557" name="그림 2355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3558" name="TextBox 23557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4-1 화면 별 구현 기능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pic>
        <p:nvPicPr>
          <p:cNvPr id="23559" name="그림 23558"/>
          <p:cNvPicPr>
            <a:picLocks noChangeAspect="1"/>
          </p:cNvPicPr>
          <p:nvPr/>
        </p:nvPicPr>
        <p:blipFill rotWithShape="1">
          <a:blip r:embed="rId4">
            <a:lum/>
          </a:blip>
          <a:srcRect t="790"/>
          <a:stretch>
            <a:fillRect/>
          </a:stretch>
        </p:blipFill>
        <p:spPr>
          <a:xfrm>
            <a:off x="912672" y="1712593"/>
            <a:ext cx="11010452" cy="79995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aphicFrame>
        <p:nvGraphicFramePr>
          <p:cNvPr id="23560" name="표 23559"/>
          <p:cNvGraphicFramePr/>
          <p:nvPr/>
        </p:nvGraphicFramePr>
        <p:xfrm>
          <a:off x="13024628" y="1712593"/>
          <a:ext cx="4367999" cy="3728331"/>
        </p:xfrm>
        <a:graphic>
          <a:graphicData uri="http://schemas.openxmlformats.org/drawingml/2006/table">
            <a:tbl>
              <a:tblPr firstRow="1" bandRow="1"/>
              <a:tblGrid>
                <a:gridCol w="1349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88807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9762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메인 페이지로 이동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9762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스크롤 시 애니메이션 효과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GSAP라이브러리인, TwinMax와 ScrollMagic등을 이용하여 만듬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590" name="TextBox 23589"/>
          <p:cNvSpPr txBox="1"/>
          <p:nvPr/>
        </p:nvSpPr>
        <p:spPr>
          <a:xfrm>
            <a:off x="9064542" y="6055196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23591" name="TextBox 23590"/>
          <p:cNvSpPr txBox="1"/>
          <p:nvPr/>
        </p:nvSpPr>
        <p:spPr>
          <a:xfrm>
            <a:off x="11350158" y="1941166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그림 24579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912672" y="1712593"/>
            <a:ext cx="11000907" cy="50282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24581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24582" name="그림 24581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4583" name="TextBox 24582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4-1 화면 별 구현 기능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24584" name="표 24583"/>
          <p:cNvGraphicFramePr/>
          <p:nvPr/>
        </p:nvGraphicFramePr>
        <p:xfrm>
          <a:off x="13024628" y="1712593"/>
          <a:ext cx="4367999" cy="4761510"/>
        </p:xfrm>
        <a:graphic>
          <a:graphicData uri="http://schemas.openxmlformats.org/drawingml/2006/table">
            <a:tbl>
              <a:tblPr firstRow="1" bandRow="1"/>
              <a:tblGrid>
                <a:gridCol w="1349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302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302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로그인 페이지 이동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302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장바구니 페이지 이동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302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3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검색 기능 제공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2302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4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버튼 클릭 시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슬라이드 광고 재생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631" name="TextBox 24630"/>
          <p:cNvSpPr txBox="1"/>
          <p:nvPr/>
        </p:nvSpPr>
        <p:spPr>
          <a:xfrm>
            <a:off x="10216895" y="1690377"/>
            <a:ext cx="457089" cy="4602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24632" name="TextBox 24631"/>
          <p:cNvSpPr txBox="1"/>
          <p:nvPr/>
        </p:nvSpPr>
        <p:spPr>
          <a:xfrm>
            <a:off x="9140733" y="1690377"/>
            <a:ext cx="457145" cy="4602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24633" name="TextBox 24632"/>
          <p:cNvSpPr txBox="1"/>
          <p:nvPr/>
        </p:nvSpPr>
        <p:spPr>
          <a:xfrm>
            <a:off x="8174141" y="2474446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③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24634" name="TextBox 24633"/>
          <p:cNvSpPr txBox="1"/>
          <p:nvPr/>
        </p:nvSpPr>
        <p:spPr>
          <a:xfrm>
            <a:off x="9702592" y="4264849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④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그림 25603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912672" y="1712593"/>
            <a:ext cx="11016815" cy="84566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25605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25606" name="그림 25605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5607" name="TextBox 25606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4-1 화면 별 구현 기능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25608" name="표 25607"/>
          <p:cNvGraphicFramePr/>
          <p:nvPr/>
        </p:nvGraphicFramePr>
        <p:xfrm>
          <a:off x="13024628" y="1712593"/>
          <a:ext cx="4367999" cy="3563196"/>
        </p:xfrm>
        <a:graphic>
          <a:graphicData uri="http://schemas.openxmlformats.org/drawingml/2006/table">
            <a:tbl>
              <a:tblPr firstRow="1" bandRow="1"/>
              <a:tblGrid>
                <a:gridCol w="1349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87238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723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각 도서 별로 방문횟수를 카운트하여, 가장 많은 사용자들이 본 순서대로 정렬하여 출력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723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전체 도서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5638" name="TextBox 25637"/>
          <p:cNvSpPr txBox="1"/>
          <p:nvPr/>
        </p:nvSpPr>
        <p:spPr>
          <a:xfrm>
            <a:off x="2055424" y="1482457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25639" name="TextBox 25638"/>
          <p:cNvSpPr txBox="1"/>
          <p:nvPr/>
        </p:nvSpPr>
        <p:spPr>
          <a:xfrm>
            <a:off x="2055424" y="4807674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그림 26627"/>
          <p:cNvPicPr>
            <a:picLocks noChangeAspect="1"/>
          </p:cNvPicPr>
          <p:nvPr/>
        </p:nvPicPr>
        <p:blipFill rotWithShape="1">
          <a:blip r:embed="rId3">
            <a:lum/>
          </a:blip>
          <a:srcRect r="5230" b="23410"/>
          <a:stretch>
            <a:fillRect/>
          </a:stretch>
        </p:blipFill>
        <p:spPr>
          <a:xfrm>
            <a:off x="945995" y="1712593"/>
            <a:ext cx="10929517" cy="624726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26629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26630" name="그림 26629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6631" name="TextBox 26630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4-1 화면 별 구현 기능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26632" name="표 26631"/>
          <p:cNvGraphicFramePr/>
          <p:nvPr/>
        </p:nvGraphicFramePr>
        <p:xfrm>
          <a:off x="13024628" y="1712593"/>
          <a:ext cx="4367999" cy="4798185"/>
        </p:xfrm>
        <a:graphic>
          <a:graphicData uri="http://schemas.openxmlformats.org/drawingml/2006/table">
            <a:tbl>
              <a:tblPr firstRow="1" bandRow="1"/>
              <a:tblGrid>
                <a:gridCol w="1349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55497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1344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전체, 제목, 작가 분류로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나뉘어 검색,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검색 후에도 검색한 단어와 분류가 날라가지 않고, 새로 불러오는 페이지에도 유지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1344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검색한 결과를 출력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6662" name="그림 26661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2969659" y="1482457"/>
            <a:ext cx="2980767" cy="2363369"/>
          </a:xfrm>
          <a:prstGeom prst="rect">
            <a:avLst/>
          </a:prstGeom>
          <a:noFill/>
          <a:ln w="9544" cap="flat" cmpd="sng" algn="ctr">
            <a:solidFill>
              <a:srgbClr val="D0D8E8"/>
            </a:solidFill>
            <a:prstDash val="solid"/>
            <a:round/>
            <a:headEnd w="med" len="med"/>
            <a:tailEnd w="med" len="med"/>
          </a:ln>
        </p:spPr>
      </p:pic>
      <p:sp>
        <p:nvSpPr>
          <p:cNvPr id="26663" name="TextBox 26662"/>
          <p:cNvSpPr txBox="1"/>
          <p:nvPr/>
        </p:nvSpPr>
        <p:spPr>
          <a:xfrm>
            <a:off x="3350614" y="1696741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26664" name="TextBox 26663"/>
          <p:cNvSpPr txBox="1"/>
          <p:nvPr/>
        </p:nvSpPr>
        <p:spPr>
          <a:xfrm>
            <a:off x="3152182" y="3631543"/>
            <a:ext cx="455526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그림 27651"/>
          <p:cNvPicPr>
            <a:picLocks noChangeAspect="1"/>
          </p:cNvPicPr>
          <p:nvPr/>
        </p:nvPicPr>
        <p:blipFill rotWithShape="1">
          <a:blip r:embed="rId3">
            <a:lum/>
          </a:blip>
          <a:srcRect r="1560"/>
          <a:stretch>
            <a:fillRect/>
          </a:stretch>
        </p:blipFill>
        <p:spPr>
          <a:xfrm>
            <a:off x="912672" y="1696741"/>
            <a:ext cx="11040594" cy="71773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27653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27654" name="그림 27653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7655" name="TextBox 27654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4-1 화면 별 구현 기능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27656" name="표 27655"/>
          <p:cNvGraphicFramePr/>
          <p:nvPr/>
        </p:nvGraphicFramePr>
        <p:xfrm>
          <a:off x="13024628" y="1712593"/>
          <a:ext cx="4367999" cy="7695821"/>
        </p:xfrm>
        <a:graphic>
          <a:graphicData uri="http://schemas.openxmlformats.org/drawingml/2006/table">
            <a:tbl>
              <a:tblPr firstRow="1" bandRow="1"/>
              <a:tblGrid>
                <a:gridCol w="1349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84057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3601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이메일(아이디) 입력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로그인 정보가 틀리는 등 여러 상황에도 현재 페이지의 정보를 날리지 않고, 서블릿을 통해 정보를 주고 받기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3601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패스워드 입력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3601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3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이메일 또는 패스워드 찾기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93601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4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로그인, 로그아웃 후엔 이전페이지로만 돌아감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93601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5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회원가입 페이지로 이동하기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710" name="TextBox 27709"/>
          <p:cNvSpPr txBox="1"/>
          <p:nvPr/>
        </p:nvSpPr>
        <p:spPr>
          <a:xfrm>
            <a:off x="8991533" y="4609243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27711" name="TextBox 27710"/>
          <p:cNvSpPr txBox="1"/>
          <p:nvPr/>
        </p:nvSpPr>
        <p:spPr>
          <a:xfrm>
            <a:off x="9024856" y="5140961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27712" name="TextBox 27711"/>
          <p:cNvSpPr txBox="1"/>
          <p:nvPr/>
        </p:nvSpPr>
        <p:spPr>
          <a:xfrm>
            <a:off x="9448678" y="5588562"/>
            <a:ext cx="457089" cy="4602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③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27716" name="TextBox 27715"/>
          <p:cNvSpPr txBox="1"/>
          <p:nvPr/>
        </p:nvSpPr>
        <p:spPr>
          <a:xfrm>
            <a:off x="8991533" y="6048833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④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27717" name="TextBox 27716"/>
          <p:cNvSpPr txBox="1"/>
          <p:nvPr/>
        </p:nvSpPr>
        <p:spPr>
          <a:xfrm>
            <a:off x="8991533" y="6547228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⑤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6" name="그림 28675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912672" y="1712593"/>
            <a:ext cx="10985055" cy="60948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28677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28678" name="그림 28677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8679" name="TextBox 28678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4-1 화면 별 구현 기능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28680" name="표 28679"/>
          <p:cNvGraphicFramePr/>
          <p:nvPr/>
        </p:nvGraphicFramePr>
        <p:xfrm>
          <a:off x="13024628" y="1712593"/>
          <a:ext cx="4367999" cy="7416346"/>
        </p:xfrm>
        <a:graphic>
          <a:graphicData uri="http://schemas.openxmlformats.org/drawingml/2006/table">
            <a:tbl>
              <a:tblPr firstRow="1" bandRow="1"/>
              <a:tblGrid>
                <a:gridCol w="1349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26900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1386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겹치는 이름이 있을 시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사용 불가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6900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겹치는 이메일이 있을 시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사용 불가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회원가입 하려는 아이디가 겹치는 등 여러 상황에도 현재 페이지의 정보를 주고 받기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6900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3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최소 6자리 비밀번호 사용하기 및 영문 포함하기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6900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4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핸드폰 번호에 (-)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포함되게 하기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6900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5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모든 빈칸에 기입 시 가입 성공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8734" name="TextBox 28733"/>
          <p:cNvSpPr txBox="1"/>
          <p:nvPr/>
        </p:nvSpPr>
        <p:spPr>
          <a:xfrm>
            <a:off x="9064542" y="2374477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28735" name="TextBox 28734"/>
          <p:cNvSpPr txBox="1"/>
          <p:nvPr/>
        </p:nvSpPr>
        <p:spPr>
          <a:xfrm>
            <a:off x="9064542" y="3007783"/>
            <a:ext cx="457145" cy="461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28736" name="TextBox 28735"/>
          <p:cNvSpPr txBox="1"/>
          <p:nvPr/>
        </p:nvSpPr>
        <p:spPr>
          <a:xfrm>
            <a:off x="9064542" y="3576005"/>
            <a:ext cx="457145" cy="461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③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28740" name="TextBox 28739"/>
          <p:cNvSpPr txBox="1"/>
          <p:nvPr/>
        </p:nvSpPr>
        <p:spPr>
          <a:xfrm>
            <a:off x="9064542" y="4760062"/>
            <a:ext cx="457145" cy="461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④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28741" name="TextBox 28740"/>
          <p:cNvSpPr txBox="1"/>
          <p:nvPr/>
        </p:nvSpPr>
        <p:spPr>
          <a:xfrm>
            <a:off x="8912160" y="6283769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⑤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그림 27651"/>
          <p:cNvPicPr>
            <a:picLocks noChangeAspect="1"/>
          </p:cNvPicPr>
          <p:nvPr/>
        </p:nvPicPr>
        <p:blipFill rotWithShape="1">
          <a:blip r:embed="rId3">
            <a:lum/>
          </a:blip>
          <a:srcRect r="1560"/>
          <a:stretch>
            <a:fillRect/>
          </a:stretch>
        </p:blipFill>
        <p:spPr>
          <a:xfrm>
            <a:off x="912672" y="1696741"/>
            <a:ext cx="11040594" cy="71773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27653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27654" name="그림 27653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7655" name="TextBox 27654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4-1 화면 별 구현 기능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27656" name="표 27655"/>
          <p:cNvGraphicFramePr/>
          <p:nvPr/>
        </p:nvGraphicFramePr>
        <p:xfrm>
          <a:off x="13024628" y="1712593"/>
          <a:ext cx="4367999" cy="7695821"/>
        </p:xfrm>
        <a:graphic>
          <a:graphicData uri="http://schemas.openxmlformats.org/drawingml/2006/table">
            <a:tbl>
              <a:tblPr firstRow="1" bandRow="1"/>
              <a:tblGrid>
                <a:gridCol w="1349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84057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3601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이메일(아이디) 입력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로그인 정보가 틀리는 등 여러 상황에도 현재 페이지의 정보를 날리지 않고, 서블릿을 통해 정보를 주고 받기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3601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패스워드 입력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3601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3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이메일 또는 패스워드 찾기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93601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4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로그인, 로그아웃 후엔 이전페이지로만 돌아감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93601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5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회원가입 페이지로 이동하기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710" name="TextBox 27709"/>
          <p:cNvSpPr txBox="1"/>
          <p:nvPr/>
        </p:nvSpPr>
        <p:spPr>
          <a:xfrm>
            <a:off x="8991533" y="4609243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27711" name="TextBox 27710"/>
          <p:cNvSpPr txBox="1"/>
          <p:nvPr/>
        </p:nvSpPr>
        <p:spPr>
          <a:xfrm>
            <a:off x="9024856" y="5140961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27712" name="TextBox 27711"/>
          <p:cNvSpPr txBox="1"/>
          <p:nvPr/>
        </p:nvSpPr>
        <p:spPr>
          <a:xfrm>
            <a:off x="9448678" y="5588562"/>
            <a:ext cx="457089" cy="4602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③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27716" name="TextBox 27715"/>
          <p:cNvSpPr txBox="1"/>
          <p:nvPr/>
        </p:nvSpPr>
        <p:spPr>
          <a:xfrm>
            <a:off x="8991533" y="6048833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④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27717" name="TextBox 27716"/>
          <p:cNvSpPr txBox="1"/>
          <p:nvPr/>
        </p:nvSpPr>
        <p:spPr>
          <a:xfrm>
            <a:off x="8991533" y="6547228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⑤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그림 29699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912672" y="1712593"/>
            <a:ext cx="10964403" cy="69329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29701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29702" name="그림 29701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29703" name="TextBox 29702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4-1 화면 별 구현 기능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29704" name="표 29703"/>
          <p:cNvGraphicFramePr/>
          <p:nvPr/>
        </p:nvGraphicFramePr>
        <p:xfrm>
          <a:off x="13024628" y="1712593"/>
          <a:ext cx="4367999" cy="3425186"/>
        </p:xfrm>
        <a:graphic>
          <a:graphicData uri="http://schemas.openxmlformats.org/drawingml/2006/table">
            <a:tbl>
              <a:tblPr firstRow="1" bandRow="1"/>
              <a:tblGrid>
                <a:gridCol w="1349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26900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1386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선택 수량의 값은 1이하의 값을 넣을 수 없으나 1 이상 재고 이하이어야 함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6900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로그인을 해야만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바로 구매 가능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9734" name="그림 29733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4721939" y="6479019"/>
            <a:ext cx="2960170" cy="15030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29735" name="TextBox 29734"/>
          <p:cNvSpPr txBox="1"/>
          <p:nvPr/>
        </p:nvSpPr>
        <p:spPr>
          <a:xfrm>
            <a:off x="6385357" y="6431350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29736" name="TextBox 29735"/>
          <p:cNvSpPr txBox="1"/>
          <p:nvPr/>
        </p:nvSpPr>
        <p:spPr>
          <a:xfrm>
            <a:off x="11034287" y="6248827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pic>
        <p:nvPicPr>
          <p:cNvPr id="29737" name="그림 29736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6967869" y="6358341"/>
            <a:ext cx="2998238" cy="14475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29738" name="그림 29737"/>
          <p:cNvPicPr>
            <a:picLocks noChangeAspect="1"/>
          </p:cNvPicPr>
          <p:nvPr/>
        </p:nvPicPr>
        <p:blipFill rotWithShape="1">
          <a:blip r:embed="rId7">
            <a:lum/>
          </a:blip>
          <a:srcRect l="14580" t="45940" r="31050" b="8590"/>
          <a:stretch>
            <a:fillRect/>
          </a:stretch>
        </p:blipFill>
        <p:spPr>
          <a:xfrm>
            <a:off x="5966335" y="6845628"/>
            <a:ext cx="1026930" cy="3809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29739" name="그림 29738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6967869" y="6386920"/>
            <a:ext cx="2903013" cy="139041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4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30725" name="그림 3072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30726" name="TextBox 30725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4-1 화면 별 구현 기능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30727" name="표 30726"/>
          <p:cNvGraphicFramePr/>
          <p:nvPr/>
        </p:nvGraphicFramePr>
        <p:xfrm>
          <a:off x="13024628" y="1712593"/>
          <a:ext cx="4367999" cy="5483848"/>
        </p:xfrm>
        <a:graphic>
          <a:graphicData uri="http://schemas.openxmlformats.org/drawingml/2006/table">
            <a:tbl>
              <a:tblPr firstRow="1" bandRow="1"/>
              <a:tblGrid>
                <a:gridCol w="1349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26900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2316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로그인 후에 리뷰 작성 가능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2316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댓글 작성, 별점, 좋아요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등의 기능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2316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3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작성 후 페이지를 처음부터 불러오는(새 페이지) 하는 것이 아닌, 자동으로 새로 고침되며, 페이지에 반영 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0764" name="그림 30763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912672" y="1712593"/>
            <a:ext cx="10977130" cy="57901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30765" name="TextBox 30764"/>
          <p:cNvSpPr txBox="1"/>
          <p:nvPr/>
        </p:nvSpPr>
        <p:spPr>
          <a:xfrm>
            <a:off x="3502996" y="5886962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0766" name="TextBox 30765"/>
          <p:cNvSpPr txBox="1"/>
          <p:nvPr/>
        </p:nvSpPr>
        <p:spPr>
          <a:xfrm>
            <a:off x="11342177" y="5886962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0767" name="TextBox 30766"/>
          <p:cNvSpPr txBox="1"/>
          <p:nvPr/>
        </p:nvSpPr>
        <p:spPr>
          <a:xfrm>
            <a:off x="11172379" y="2931592"/>
            <a:ext cx="455526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③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8" name="Group 1"/>
          <p:cNvGrpSpPr/>
          <p:nvPr/>
        </p:nvGrpSpPr>
        <p:grpSpPr>
          <a:xfrm>
            <a:off x="8090024" y="3591857"/>
            <a:ext cx="4291809" cy="2336354"/>
            <a:chOff x="8090024" y="3591857"/>
            <a:chExt cx="4291809" cy="2336354"/>
          </a:xfrm>
        </p:grpSpPr>
        <p:pic>
          <p:nvPicPr>
            <p:cNvPr id="6149" name="그림 614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8090024" y="3591857"/>
              <a:ext cx="4291809" cy="23363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150" name="Group 2"/>
          <p:cNvGrpSpPr/>
          <p:nvPr/>
        </p:nvGrpSpPr>
        <p:grpSpPr>
          <a:xfrm>
            <a:off x="8994715" y="3282349"/>
            <a:ext cx="2482428" cy="609471"/>
            <a:chOff x="8994715" y="3282349"/>
            <a:chExt cx="2482428" cy="609471"/>
          </a:xfrm>
        </p:grpSpPr>
        <p:pic>
          <p:nvPicPr>
            <p:cNvPr id="6151" name="그림 615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8994715" y="3282349"/>
              <a:ext cx="2482428" cy="60947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152" name="Group 3"/>
          <p:cNvGrpSpPr/>
          <p:nvPr/>
        </p:nvGrpSpPr>
        <p:grpSpPr>
          <a:xfrm>
            <a:off x="12635803" y="3591857"/>
            <a:ext cx="4291809" cy="2336354"/>
            <a:chOff x="12635803" y="3591857"/>
            <a:chExt cx="4291809" cy="2336354"/>
          </a:xfrm>
        </p:grpSpPr>
        <p:pic>
          <p:nvPicPr>
            <p:cNvPr id="6153" name="그림 6152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2635803" y="3591857"/>
              <a:ext cx="4291809" cy="23363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154" name="Group 4"/>
          <p:cNvGrpSpPr/>
          <p:nvPr/>
        </p:nvGrpSpPr>
        <p:grpSpPr>
          <a:xfrm>
            <a:off x="13540494" y="3282349"/>
            <a:ext cx="2482372" cy="609471"/>
            <a:chOff x="13540494" y="3282349"/>
            <a:chExt cx="2482372" cy="609471"/>
          </a:xfrm>
        </p:grpSpPr>
        <p:pic>
          <p:nvPicPr>
            <p:cNvPr id="6155" name="그림 6154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13540494" y="3282349"/>
              <a:ext cx="2482372" cy="60947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156" name="Group 5"/>
          <p:cNvGrpSpPr/>
          <p:nvPr/>
        </p:nvGrpSpPr>
        <p:grpSpPr>
          <a:xfrm>
            <a:off x="8070990" y="6631344"/>
            <a:ext cx="4290190" cy="2337972"/>
            <a:chOff x="8070990" y="6631344"/>
            <a:chExt cx="4290190" cy="2337972"/>
          </a:xfrm>
        </p:grpSpPr>
        <p:pic>
          <p:nvPicPr>
            <p:cNvPr id="6157" name="그림 615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8070990" y="6631344"/>
              <a:ext cx="4290190" cy="233797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158" name="Group 6"/>
          <p:cNvGrpSpPr/>
          <p:nvPr/>
        </p:nvGrpSpPr>
        <p:grpSpPr>
          <a:xfrm>
            <a:off x="8975681" y="6320273"/>
            <a:ext cx="2480809" cy="609471"/>
            <a:chOff x="8975681" y="6320273"/>
            <a:chExt cx="2480809" cy="609471"/>
          </a:xfrm>
        </p:grpSpPr>
        <p:pic>
          <p:nvPicPr>
            <p:cNvPr id="6159" name="그림 6158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8975681" y="6320273"/>
              <a:ext cx="2480809" cy="60947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160" name="Group 7"/>
          <p:cNvGrpSpPr/>
          <p:nvPr/>
        </p:nvGrpSpPr>
        <p:grpSpPr>
          <a:xfrm>
            <a:off x="12616714" y="6631344"/>
            <a:ext cx="4290246" cy="2337972"/>
            <a:chOff x="12616714" y="6631344"/>
            <a:chExt cx="4290246" cy="2337972"/>
          </a:xfrm>
        </p:grpSpPr>
        <p:pic>
          <p:nvPicPr>
            <p:cNvPr id="6164" name="그림 6163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2616714" y="6631344"/>
              <a:ext cx="4290246" cy="233797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165" name="Group 8"/>
          <p:cNvGrpSpPr/>
          <p:nvPr/>
        </p:nvGrpSpPr>
        <p:grpSpPr>
          <a:xfrm>
            <a:off x="13519841" y="6320273"/>
            <a:ext cx="2482428" cy="609471"/>
            <a:chOff x="13519841" y="6320273"/>
            <a:chExt cx="2482428" cy="609471"/>
          </a:xfrm>
        </p:grpSpPr>
        <p:pic>
          <p:nvPicPr>
            <p:cNvPr id="6166" name="그림 6165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13519841" y="6320273"/>
              <a:ext cx="2482428" cy="60947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6167" name="그림 6166"/>
          <p:cNvPicPr>
            <a:picLocks noChangeAspect="1"/>
          </p:cNvPicPr>
          <p:nvPr/>
        </p:nvPicPr>
        <p:blipFill rotWithShape="1">
          <a:blip r:embed="rId5">
            <a:lum/>
          </a:blip>
          <a:srcRect t="10390" r="32860" b="47540"/>
          <a:stretch>
            <a:fillRect/>
          </a:stretch>
        </p:blipFill>
        <p:spPr>
          <a:xfrm>
            <a:off x="7617026" y="1518962"/>
            <a:ext cx="323797" cy="3460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6168" name="Group 9"/>
          <p:cNvGrpSpPr/>
          <p:nvPr/>
        </p:nvGrpSpPr>
        <p:grpSpPr>
          <a:xfrm>
            <a:off x="445982" y="6755148"/>
            <a:ext cx="3712535" cy="531717"/>
            <a:chOff x="420585" y="6755148"/>
            <a:chExt cx="3737932" cy="582512"/>
          </a:xfrm>
        </p:grpSpPr>
        <p:grpSp>
          <p:nvGrpSpPr>
            <p:cNvPr id="6169" name="Group 9"/>
            <p:cNvGrpSpPr/>
            <p:nvPr/>
          </p:nvGrpSpPr>
          <p:grpSpPr>
            <a:xfrm>
              <a:off x="2512570" y="6755148"/>
              <a:ext cx="1645947" cy="482542"/>
              <a:chOff x="2512570" y="6755148"/>
              <a:chExt cx="1645947" cy="482542"/>
            </a:xfrm>
          </p:grpSpPr>
          <p:pic>
            <p:nvPicPr>
              <p:cNvPr id="6170" name="그림 6169"/>
              <p:cNvPicPr>
                <a:picLocks noChangeAspect="1"/>
              </p:cNvPicPr>
              <p:nvPr/>
            </p:nvPicPr>
            <p:blipFill rotWithShape="1">
              <a:blip r:embed="rId6">
                <a:lum/>
              </a:blip>
              <a:stretch>
                <a:fillRect/>
              </a:stretch>
            </p:blipFill>
            <p:spPr>
              <a:xfrm>
                <a:off x="2512570" y="6755148"/>
                <a:ext cx="1645947" cy="48254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</p:pic>
        </p:grpSp>
        <p:pic>
          <p:nvPicPr>
            <p:cNvPr id="6171" name="그림 6170"/>
            <p:cNvPicPr>
              <a:picLocks noChangeAspect="1"/>
            </p:cNvPicPr>
            <p:nvPr/>
          </p:nvPicPr>
          <p:blipFill rotWithShape="1">
            <a:blip r:embed="rId7">
              <a:lum/>
            </a:blip>
            <a:stretch>
              <a:fillRect/>
            </a:stretch>
          </p:blipFill>
          <p:spPr>
            <a:xfrm>
              <a:off x="420585" y="7028152"/>
              <a:ext cx="2071332" cy="30950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172" name="Group 10"/>
          <p:cNvGrpSpPr/>
          <p:nvPr/>
        </p:nvGrpSpPr>
        <p:grpSpPr>
          <a:xfrm>
            <a:off x="5334592" y="4079144"/>
            <a:ext cx="1042838" cy="482486"/>
            <a:chOff x="5334592" y="4079144"/>
            <a:chExt cx="1042838" cy="482486"/>
          </a:xfrm>
        </p:grpSpPr>
        <p:pic>
          <p:nvPicPr>
            <p:cNvPr id="6173" name="그림 6172"/>
            <p:cNvPicPr>
              <a:picLocks noChangeAspect="1"/>
            </p:cNvPicPr>
            <p:nvPr/>
          </p:nvPicPr>
          <p:blipFill rotWithShape="1">
            <a:blip r:embed="rId8">
              <a:lum/>
            </a:blip>
            <a:stretch>
              <a:fillRect/>
            </a:stretch>
          </p:blipFill>
          <p:spPr>
            <a:xfrm>
              <a:off x="5334592" y="4079144"/>
              <a:ext cx="1042838" cy="48248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6174" name="그림 6173"/>
          <p:cNvPicPr>
            <a:picLocks noChangeAspect="1"/>
          </p:cNvPicPr>
          <p:nvPr/>
        </p:nvPicPr>
        <p:blipFill rotWithShape="1">
          <a:blip r:embed="rId9">
            <a:lum/>
          </a:blip>
          <a:stretch>
            <a:fillRect/>
          </a:stretch>
        </p:blipFill>
        <p:spPr>
          <a:xfrm>
            <a:off x="6490126" y="4023550"/>
            <a:ext cx="1220561" cy="3333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6175" name="Group 11"/>
          <p:cNvGrpSpPr/>
          <p:nvPr/>
        </p:nvGrpSpPr>
        <p:grpSpPr>
          <a:xfrm>
            <a:off x="1977670" y="4079144"/>
            <a:ext cx="1042782" cy="482486"/>
            <a:chOff x="1977670" y="4079144"/>
            <a:chExt cx="1042782" cy="482486"/>
          </a:xfrm>
        </p:grpSpPr>
        <p:pic>
          <p:nvPicPr>
            <p:cNvPr id="6176" name="그림 6175"/>
            <p:cNvPicPr>
              <a:picLocks noChangeAspect="1"/>
            </p:cNvPicPr>
            <p:nvPr/>
          </p:nvPicPr>
          <p:blipFill rotWithShape="1">
            <a:blip r:embed="rId10">
              <a:lum/>
            </a:blip>
            <a:stretch>
              <a:fillRect/>
            </a:stretch>
          </p:blipFill>
          <p:spPr>
            <a:xfrm>
              <a:off x="1977670" y="4079144"/>
              <a:ext cx="1042782" cy="48248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6180" name="그림 6179"/>
          <p:cNvPicPr>
            <a:picLocks noChangeAspect="1"/>
          </p:cNvPicPr>
          <p:nvPr/>
        </p:nvPicPr>
        <p:blipFill rotWithShape="1">
          <a:blip r:embed="rId11">
            <a:lum/>
          </a:blip>
          <a:stretch>
            <a:fillRect/>
          </a:stretch>
        </p:blipFill>
        <p:spPr>
          <a:xfrm>
            <a:off x="677736" y="4015624"/>
            <a:ext cx="1280900" cy="3095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6181" name="Group 12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6182" name="그림 6181"/>
            <p:cNvPicPr>
              <a:picLocks noChangeAspect="1"/>
            </p:cNvPicPr>
            <p:nvPr/>
          </p:nvPicPr>
          <p:blipFill rotWithShape="1">
            <a:blip r:embed="rId12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183" name="Group 13"/>
          <p:cNvGrpSpPr/>
          <p:nvPr/>
        </p:nvGrpSpPr>
        <p:grpSpPr>
          <a:xfrm>
            <a:off x="1584045" y="4450554"/>
            <a:ext cx="2569671" cy="1134826"/>
            <a:chOff x="1584045" y="4450554"/>
            <a:chExt cx="2569671" cy="1134826"/>
          </a:xfrm>
        </p:grpSpPr>
        <p:pic>
          <p:nvPicPr>
            <p:cNvPr id="6184" name="그림 6183"/>
            <p:cNvPicPr>
              <a:picLocks noChangeAspect="1"/>
            </p:cNvPicPr>
            <p:nvPr/>
          </p:nvPicPr>
          <p:blipFill rotWithShape="1">
            <a:blip r:embed="rId13">
              <a:lum/>
            </a:blip>
            <a:stretch>
              <a:fillRect/>
            </a:stretch>
          </p:blipFill>
          <p:spPr>
            <a:xfrm>
              <a:off x="1584045" y="4450554"/>
              <a:ext cx="2569671" cy="113482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185" name="Group 14"/>
          <p:cNvGrpSpPr/>
          <p:nvPr/>
        </p:nvGrpSpPr>
        <p:grpSpPr>
          <a:xfrm>
            <a:off x="2837930" y="5567909"/>
            <a:ext cx="2569671" cy="1123774"/>
            <a:chOff x="2837930" y="5567909"/>
            <a:chExt cx="2569671" cy="1123774"/>
          </a:xfrm>
        </p:grpSpPr>
        <p:pic>
          <p:nvPicPr>
            <p:cNvPr id="6186" name="그림 6185"/>
            <p:cNvPicPr>
              <a:picLocks noChangeAspect="1"/>
            </p:cNvPicPr>
            <p:nvPr/>
          </p:nvPicPr>
          <p:blipFill rotWithShape="1">
            <a:blip r:embed="rId14">
              <a:lum/>
            </a:blip>
            <a:stretch>
              <a:fillRect/>
            </a:stretch>
          </p:blipFill>
          <p:spPr>
            <a:xfrm>
              <a:off x="2837930" y="5567909"/>
              <a:ext cx="2569671" cy="112377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187" name="Group 15"/>
          <p:cNvGrpSpPr/>
          <p:nvPr/>
        </p:nvGrpSpPr>
        <p:grpSpPr>
          <a:xfrm>
            <a:off x="4521945" y="4114030"/>
            <a:ext cx="1761824" cy="1650691"/>
            <a:chOff x="4521945" y="4114030"/>
            <a:chExt cx="1761824" cy="1650691"/>
          </a:xfrm>
        </p:grpSpPr>
        <p:pic>
          <p:nvPicPr>
            <p:cNvPr id="6188" name="그림 6187"/>
            <p:cNvPicPr>
              <a:picLocks noChangeAspect="1"/>
            </p:cNvPicPr>
            <p:nvPr/>
          </p:nvPicPr>
          <p:blipFill rotWithShape="1">
            <a:blip r:embed="rId15">
              <a:lum/>
            </a:blip>
            <a:stretch>
              <a:fillRect/>
            </a:stretch>
          </p:blipFill>
          <p:spPr>
            <a:xfrm>
              <a:off x="4521945" y="4114030"/>
              <a:ext cx="1761824" cy="165069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6189" name="TextBox 6188"/>
          <p:cNvSpPr txBox="1"/>
          <p:nvPr/>
        </p:nvSpPr>
        <p:spPr>
          <a:xfrm>
            <a:off x="0" y="9544"/>
            <a:ext cx="2837930" cy="6459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1-1 개발 목적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sp>
        <p:nvSpPr>
          <p:cNvPr id="6190" name="TextBox 6189"/>
          <p:cNvSpPr txBox="1"/>
          <p:nvPr/>
        </p:nvSpPr>
        <p:spPr>
          <a:xfrm>
            <a:off x="2125252" y="1338001"/>
            <a:ext cx="3428368" cy="126186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>
                <a:solidFill>
                  <a:srgbClr val="286AE8">
                    <a:alpha val="100000"/>
                  </a:srgbClr>
                </a:solidFill>
                <a:latin typeface="Noto Sans KR"/>
              </a:rPr>
              <a:t>개발 목적</a:t>
            </a:r>
          </a:p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800" b="0" i="0" baseline="0">
              <a:solidFill>
                <a:srgbClr val="000000">
                  <a:alpha val="100000"/>
                </a:srgbClr>
              </a:solidFill>
              <a:latin typeface="Noto Sans KR Light"/>
            </a:endParaRPr>
          </a:p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Noto Sans KR Light"/>
              </a:rPr>
              <a:t>Develop Purpose</a:t>
            </a:r>
            <a:endParaRPr kumimoji="1" lang="ko-KR" altLang="en-US" sz="1800" b="0" i="0">
              <a:solidFill>
                <a:srgbClr val="000000">
                  <a:alpha val="100000"/>
                </a:srgbClr>
              </a:solidFill>
              <a:latin typeface="Noto Sans KR Light"/>
            </a:endParaRPr>
          </a:p>
        </p:txBody>
      </p:sp>
      <p:sp>
        <p:nvSpPr>
          <p:cNvPr id="6191" name="TextBox 6190"/>
          <p:cNvSpPr txBox="1"/>
          <p:nvPr/>
        </p:nvSpPr>
        <p:spPr>
          <a:xfrm>
            <a:off x="1318968" y="8021759"/>
            <a:ext cx="5042555" cy="4920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500" b="0" i="0" baseline="0">
                <a:solidFill>
                  <a:srgbClr val="286AE8">
                    <a:alpha val="100000"/>
                  </a:srgbClr>
                </a:solidFill>
                <a:latin typeface="Noto Sans KR"/>
              </a:rPr>
              <a:t>[ 인터넷 서점 별 홈페이지 강점 ]</a:t>
            </a:r>
            <a:endParaRPr kumimoji="1" lang="ko-KR" altLang="en-US" sz="2500" b="0" i="0">
              <a:solidFill>
                <a:srgbClr val="286AE8">
                  <a:alpha val="100000"/>
                </a:srgbClr>
              </a:solidFill>
              <a:latin typeface="Noto Sans KR"/>
            </a:endParaRPr>
          </a:p>
        </p:txBody>
      </p:sp>
      <p:sp>
        <p:nvSpPr>
          <p:cNvPr id="6192" name="TextBox 6191"/>
          <p:cNvSpPr txBox="1"/>
          <p:nvPr/>
        </p:nvSpPr>
        <p:spPr>
          <a:xfrm>
            <a:off x="8001106" y="1326894"/>
            <a:ext cx="8756653" cy="10142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>
                <a:solidFill>
                  <a:srgbClr val="262626">
                    <a:alpha val="100000"/>
                  </a:srgbClr>
                </a:solidFill>
                <a:latin typeface="Noto Sans KR"/>
              </a:rPr>
              <a:t>방대한 데이터 관리 + 디테일 DB구축 + 기본적 쇼핑몰 기능 구축</a:t>
            </a:r>
          </a:p>
          <a:p>
            <a:pPr marL="0" lvl="0" indent="0" algn="l" defTabSz="1028836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>
                <a:solidFill>
                  <a:srgbClr val="262626">
                    <a:alpha val="100000"/>
                  </a:srgbClr>
                </a:solidFill>
                <a:latin typeface="Noto Sans KR"/>
              </a:rPr>
              <a:t>+ 관리자 기능을 구현할 수 있는 프로그램을 개발하고자 기획</a:t>
            </a:r>
            <a:endParaRPr kumimoji="0" lang="ko-KR" altLang="en-US" sz="2000" b="1" i="0">
              <a:solidFill>
                <a:srgbClr val="262626">
                  <a:alpha val="100000"/>
                </a:srgbClr>
              </a:solidFill>
              <a:latin typeface="Noto Sans KR"/>
            </a:endParaRPr>
          </a:p>
        </p:txBody>
      </p:sp>
      <p:sp>
        <p:nvSpPr>
          <p:cNvPr id="6196" name="TextBox 6195"/>
          <p:cNvSpPr txBox="1"/>
          <p:nvPr/>
        </p:nvSpPr>
        <p:spPr>
          <a:xfrm>
            <a:off x="8994715" y="3391863"/>
            <a:ext cx="2461776" cy="3698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FFFFFF">
                    <a:alpha val="100000"/>
                  </a:srgbClr>
                </a:solidFill>
                <a:latin typeface="Noto Sans KR"/>
              </a:rPr>
              <a:t>방대한 데이터 보유 </a:t>
            </a:r>
            <a:endParaRPr kumimoji="1" lang="ko-KR" altLang="en-US" sz="1800" b="0" i="0">
              <a:solidFill>
                <a:srgbClr val="FFFFFF">
                  <a:alpha val="100000"/>
                </a:srgbClr>
              </a:solidFill>
              <a:latin typeface="Noto Sans KR"/>
            </a:endParaRPr>
          </a:p>
        </p:txBody>
      </p:sp>
      <p:sp>
        <p:nvSpPr>
          <p:cNvPr id="6197" name="TextBox 6196"/>
          <p:cNvSpPr txBox="1"/>
          <p:nvPr/>
        </p:nvSpPr>
        <p:spPr>
          <a:xfrm>
            <a:off x="8994715" y="6453622"/>
            <a:ext cx="2461776" cy="3682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FFFFFF">
                    <a:alpha val="100000"/>
                  </a:srgbClr>
                </a:solidFill>
                <a:latin typeface="Noto Sans KR"/>
              </a:rPr>
              <a:t>이용 용의성</a:t>
            </a:r>
            <a:endParaRPr kumimoji="1" lang="ko-KR" altLang="en-US" sz="1800" b="0" i="0">
              <a:solidFill>
                <a:srgbClr val="FFFFFF">
                  <a:alpha val="100000"/>
                </a:srgbClr>
              </a:solidFill>
              <a:latin typeface="Noto Sans KR"/>
            </a:endParaRPr>
          </a:p>
        </p:txBody>
      </p:sp>
      <p:sp>
        <p:nvSpPr>
          <p:cNvPr id="6198" name="TextBox 6197"/>
          <p:cNvSpPr txBox="1"/>
          <p:nvPr/>
        </p:nvSpPr>
        <p:spPr>
          <a:xfrm>
            <a:off x="13540494" y="6421861"/>
            <a:ext cx="2461776" cy="3682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FFFFFF">
                    <a:alpha val="100000"/>
                  </a:srgbClr>
                </a:solidFill>
                <a:latin typeface="Noto Sans KR"/>
              </a:rPr>
              <a:t>관리자 편의성</a:t>
            </a:r>
            <a:endParaRPr kumimoji="1" lang="ko-KR" altLang="en-US" sz="1800" b="0" i="0">
              <a:solidFill>
                <a:srgbClr val="FFFFFF">
                  <a:alpha val="100000"/>
                </a:srgbClr>
              </a:solidFill>
              <a:latin typeface="Noto Sans KR"/>
            </a:endParaRPr>
          </a:p>
        </p:txBody>
      </p:sp>
      <p:sp>
        <p:nvSpPr>
          <p:cNvPr id="6199" name="TextBox 6198"/>
          <p:cNvSpPr txBox="1"/>
          <p:nvPr/>
        </p:nvSpPr>
        <p:spPr>
          <a:xfrm>
            <a:off x="13540494" y="3385500"/>
            <a:ext cx="2482372" cy="3698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FFFFFF">
                    <a:alpha val="100000"/>
                  </a:srgbClr>
                </a:solidFill>
                <a:latin typeface="Noto Sans KR"/>
              </a:rPr>
              <a:t>효율적인 데이터 관리</a:t>
            </a:r>
            <a:endParaRPr kumimoji="1" lang="ko-KR" altLang="en-US" sz="1800" b="0" i="0">
              <a:solidFill>
                <a:srgbClr val="FFFFFF">
                  <a:alpha val="100000"/>
                </a:srgbClr>
              </a:solidFill>
              <a:latin typeface="Noto Sans KR"/>
            </a:endParaRPr>
          </a:p>
        </p:txBody>
      </p:sp>
      <p:sp>
        <p:nvSpPr>
          <p:cNvPr id="6200" name="TextBox 6199"/>
          <p:cNvSpPr txBox="1"/>
          <p:nvPr/>
        </p:nvSpPr>
        <p:spPr>
          <a:xfrm>
            <a:off x="8623305" y="4490240"/>
            <a:ext cx="3558534" cy="7840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 dirty="0">
                <a:solidFill>
                  <a:srgbClr val="595959">
                    <a:alpha val="100000"/>
                  </a:srgbClr>
                </a:solidFill>
                <a:latin typeface="Noto Sans KR"/>
              </a:rPr>
              <a:t>대량의 데이터를 가지고 다룰 수</a:t>
            </a:r>
          </a:p>
          <a:p>
            <a:pPr marL="0" lvl="0" indent="0" algn="ctr" defTabSz="1028836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 dirty="0">
                <a:solidFill>
                  <a:srgbClr val="595959">
                    <a:alpha val="100000"/>
                  </a:srgbClr>
                </a:solidFill>
                <a:latin typeface="Noto Sans KR"/>
              </a:rPr>
              <a:t>있는 프로그램</a:t>
            </a:r>
            <a:endParaRPr kumimoji="1" lang="ko-KR" altLang="en-US" sz="1800" b="0" i="0" dirty="0">
              <a:solidFill>
                <a:srgbClr val="595959">
                  <a:alpha val="100000"/>
                </a:srgbClr>
              </a:solidFill>
              <a:latin typeface="Noto Sans KR"/>
            </a:endParaRPr>
          </a:p>
        </p:txBody>
      </p:sp>
      <p:sp>
        <p:nvSpPr>
          <p:cNvPr id="6201" name="TextBox 6200"/>
          <p:cNvSpPr txBox="1"/>
          <p:nvPr/>
        </p:nvSpPr>
        <p:spPr>
          <a:xfrm>
            <a:off x="12915114" y="4490240"/>
            <a:ext cx="3694683" cy="7840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 dirty="0">
                <a:solidFill>
                  <a:srgbClr val="595959">
                    <a:alpha val="100000"/>
                  </a:srgbClr>
                </a:solidFill>
                <a:latin typeface="Noto Sans KR"/>
              </a:rPr>
              <a:t>많은 데이터를 효과적으로 조회,</a:t>
            </a:r>
          </a:p>
          <a:p>
            <a:pPr marL="0" lvl="0" indent="0" algn="ctr" defTabSz="1028836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 dirty="0">
                <a:solidFill>
                  <a:srgbClr val="595959">
                    <a:alpha val="100000"/>
                  </a:srgbClr>
                </a:solidFill>
                <a:latin typeface="Noto Sans KR"/>
              </a:rPr>
              <a:t>생성 할 수 있는 테이블 설계</a:t>
            </a:r>
            <a:endParaRPr kumimoji="1" lang="ko-KR" altLang="en-US" sz="1800" b="0" i="0" dirty="0">
              <a:solidFill>
                <a:srgbClr val="595959">
                  <a:alpha val="100000"/>
                </a:srgbClr>
              </a:solidFill>
              <a:latin typeface="Noto Sans KR"/>
            </a:endParaRPr>
          </a:p>
        </p:txBody>
      </p:sp>
      <p:sp>
        <p:nvSpPr>
          <p:cNvPr id="6202" name="TextBox 6201"/>
          <p:cNvSpPr txBox="1"/>
          <p:nvPr/>
        </p:nvSpPr>
        <p:spPr>
          <a:xfrm>
            <a:off x="8454900" y="7524983"/>
            <a:ext cx="3726940" cy="7840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 dirty="0">
                <a:solidFill>
                  <a:srgbClr val="595959">
                    <a:alpha val="100000"/>
                  </a:srgbClr>
                </a:solidFill>
                <a:latin typeface="Noto Sans KR"/>
              </a:rPr>
              <a:t>고객들이 기본적으로 사용하는</a:t>
            </a:r>
          </a:p>
          <a:p>
            <a:pPr marL="0" lvl="0" indent="0" algn="ctr" defTabSz="1028836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 dirty="0">
                <a:solidFill>
                  <a:srgbClr val="595959">
                    <a:alpha val="100000"/>
                  </a:srgbClr>
                </a:solidFill>
                <a:latin typeface="Noto Sans KR"/>
              </a:rPr>
              <a:t>쇼핑몰 기능 구축</a:t>
            </a:r>
            <a:endParaRPr kumimoji="1" lang="ko-KR" altLang="en-US" sz="1800" b="0" i="0" dirty="0">
              <a:solidFill>
                <a:srgbClr val="595959">
                  <a:alpha val="100000"/>
                </a:srgbClr>
              </a:solidFill>
              <a:latin typeface="Noto Sans KR"/>
            </a:endParaRPr>
          </a:p>
        </p:txBody>
      </p:sp>
      <p:sp>
        <p:nvSpPr>
          <p:cNvPr id="6203" name="TextBox 6202"/>
          <p:cNvSpPr txBox="1"/>
          <p:nvPr/>
        </p:nvSpPr>
        <p:spPr>
          <a:xfrm>
            <a:off x="13246837" y="7477371"/>
            <a:ext cx="3226811" cy="7840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 dirty="0">
                <a:solidFill>
                  <a:srgbClr val="595959">
                    <a:alpha val="100000"/>
                  </a:srgbClr>
                </a:solidFill>
                <a:latin typeface="Noto Sans KR"/>
              </a:rPr>
              <a:t>관리자 계정으로</a:t>
            </a:r>
          </a:p>
          <a:p>
            <a:pPr marL="0" lvl="0" indent="0" algn="ctr" defTabSz="1028836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 dirty="0">
                <a:solidFill>
                  <a:srgbClr val="595959">
                    <a:alpha val="100000"/>
                  </a:srgbClr>
                </a:solidFill>
                <a:latin typeface="Noto Sans KR"/>
              </a:rPr>
              <a:t>제품 및 계정 관리 기능</a:t>
            </a:r>
            <a:endParaRPr kumimoji="1" lang="ko-KR" altLang="en-US" sz="1800" b="0" i="0" dirty="0">
              <a:solidFill>
                <a:srgbClr val="595959">
                  <a:alpha val="100000"/>
                </a:srgbClr>
              </a:solidFill>
              <a:latin typeface="Noto Sans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8" name="그림 31747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912672" y="1712593"/>
            <a:ext cx="10970766" cy="81788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31749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31750" name="그림 31749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31751" name="TextBox 31750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4-1 화면 별 구현 기능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31752" name="표 31751"/>
          <p:cNvGraphicFramePr/>
          <p:nvPr/>
        </p:nvGraphicFramePr>
        <p:xfrm>
          <a:off x="13024628" y="1712593"/>
          <a:ext cx="4367999" cy="6936164"/>
        </p:xfrm>
        <a:graphic>
          <a:graphicData uri="http://schemas.openxmlformats.org/drawingml/2006/table">
            <a:tbl>
              <a:tblPr firstRow="1" bandRow="1"/>
              <a:tblGrid>
                <a:gridCol w="1349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26900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2316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상세 페이지에서 구매 버튼을 눌러서 갈 수 있는 상품주문 페이지 입니다.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2316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DB에서 필요한 정보를 받아와 주문자에게 주문자 정보를 제공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2316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3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DB에서 필요한 정보를 받아와 주문자에게 배송 정보를 제공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2316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4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DB에서 필요한 정보를 받아와 주문자에게 상품 정보를 제공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1799" name="TextBox 31798"/>
          <p:cNvSpPr txBox="1"/>
          <p:nvPr/>
        </p:nvSpPr>
        <p:spPr>
          <a:xfrm>
            <a:off x="1050709" y="3044287"/>
            <a:ext cx="457145" cy="461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1800" name="TextBox 31799"/>
          <p:cNvSpPr txBox="1"/>
          <p:nvPr/>
        </p:nvSpPr>
        <p:spPr>
          <a:xfrm>
            <a:off x="593619" y="4191840"/>
            <a:ext cx="457089" cy="4602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1801" name="TextBox 31800"/>
          <p:cNvSpPr txBox="1"/>
          <p:nvPr/>
        </p:nvSpPr>
        <p:spPr>
          <a:xfrm>
            <a:off x="593619" y="5710802"/>
            <a:ext cx="457089" cy="4602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③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1802" name="TextBox 31801"/>
          <p:cNvSpPr txBox="1"/>
          <p:nvPr/>
        </p:nvSpPr>
        <p:spPr>
          <a:xfrm>
            <a:off x="582511" y="8188430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④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72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32773" name="그림 32772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32774" name="TextBox 32773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4-1 화면 별 구현 기능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32775" name="표 32774"/>
          <p:cNvGraphicFramePr/>
          <p:nvPr/>
        </p:nvGraphicFramePr>
        <p:xfrm>
          <a:off x="13024628" y="1712593"/>
          <a:ext cx="4367999" cy="6848693"/>
        </p:xfrm>
        <a:graphic>
          <a:graphicData uri="http://schemas.openxmlformats.org/drawingml/2006/table">
            <a:tbl>
              <a:tblPr firstRow="1" bandRow="1"/>
              <a:tblGrid>
                <a:gridCol w="1349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0598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5619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쿠폰 및 적립금 적용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5619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선택한 제품을 확인 후 결제 수단 선택 및 적용, 미 적용 시 결제가 진행되지 않음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5619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3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약관을 통과하지 못할 시, 결제가 진행되지 않음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5619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4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sticky하게 만들어서 구매자가 어떤 위치에서도 볼 수 있게 해둠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85619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5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결제 완료 후, 결제 완료페이지로 넘어감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2829" name="그림 32828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912672" y="1712593"/>
            <a:ext cx="10989800" cy="685673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32830" name="TextBox 32829"/>
          <p:cNvSpPr txBox="1"/>
          <p:nvPr/>
        </p:nvSpPr>
        <p:spPr>
          <a:xfrm>
            <a:off x="607908" y="1679270"/>
            <a:ext cx="457089" cy="4602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2831" name="TextBox 32830"/>
          <p:cNvSpPr txBox="1"/>
          <p:nvPr/>
        </p:nvSpPr>
        <p:spPr>
          <a:xfrm>
            <a:off x="607908" y="3488706"/>
            <a:ext cx="457089" cy="461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2832" name="TextBox 32831"/>
          <p:cNvSpPr txBox="1"/>
          <p:nvPr/>
        </p:nvSpPr>
        <p:spPr>
          <a:xfrm>
            <a:off x="593619" y="6207578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③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2836" name="TextBox 32835"/>
          <p:cNvSpPr txBox="1"/>
          <p:nvPr/>
        </p:nvSpPr>
        <p:spPr>
          <a:xfrm>
            <a:off x="7540835" y="1817362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④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2837" name="TextBox 32836"/>
          <p:cNvSpPr txBox="1"/>
          <p:nvPr/>
        </p:nvSpPr>
        <p:spPr>
          <a:xfrm>
            <a:off x="5179084" y="7578903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⑤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0" name="그림 34819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912672" y="1722138"/>
            <a:ext cx="10962840" cy="66948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34821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34822" name="그림 34821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34823" name="TextBox 34822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4-1 화면 별 구현 기능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34824" name="표 34823"/>
          <p:cNvGraphicFramePr/>
          <p:nvPr/>
        </p:nvGraphicFramePr>
        <p:xfrm>
          <a:off x="13024627" y="1712593"/>
          <a:ext cx="4367999" cy="3291836"/>
        </p:xfrm>
        <a:graphic>
          <a:graphicData uri="http://schemas.openxmlformats.org/drawingml/2006/table">
            <a:tbl>
              <a:tblPr firstRow="1" bandRow="1"/>
              <a:tblGrid>
                <a:gridCol w="1349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0598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5619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주문 완료 시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주문 완료 문구 출력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5619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메인페이지로 이동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4854" name="TextBox 34853"/>
          <p:cNvSpPr txBox="1"/>
          <p:nvPr/>
        </p:nvSpPr>
        <p:spPr>
          <a:xfrm>
            <a:off x="2436379" y="2855401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4855" name="TextBox 34854"/>
          <p:cNvSpPr txBox="1"/>
          <p:nvPr/>
        </p:nvSpPr>
        <p:spPr>
          <a:xfrm>
            <a:off x="5407602" y="6969431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81967" y="4303416"/>
            <a:ext cx="9641434" cy="11529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7000" b="1" i="0">
                <a:solidFill>
                  <a:srgbClr val="2B2D63">
                    <a:alpha val="100000"/>
                  </a:srgbClr>
                </a:solidFill>
                <a:latin typeface="Calibri"/>
              </a:rPr>
              <a:t>여기서 잠깐</a:t>
            </a:r>
            <a:r>
              <a:rPr kumimoji="0" lang="en-US" altLang="ko-KR" sz="7000" b="1" i="0">
                <a:solidFill>
                  <a:srgbClr val="2B2D63">
                    <a:alpha val="100000"/>
                  </a:srgbClr>
                </a:solidFill>
                <a:latin typeface="Calibri"/>
              </a:rPr>
              <a:t>,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57569" y="4150988"/>
            <a:ext cx="12461353" cy="176279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5500" b="1" i="0">
                <a:solidFill>
                  <a:srgbClr val="2B2D63">
                    <a:alpha val="100000"/>
                  </a:srgbClr>
                </a:solidFill>
                <a:latin typeface="Calibri"/>
              </a:rPr>
              <a:t>1.</a:t>
            </a:r>
            <a:r>
              <a:rPr kumimoji="0" lang="ko-KR" altLang="en-US" sz="5500" b="1" i="0">
                <a:solidFill>
                  <a:srgbClr val="2B2D63">
                    <a:alpha val="100000"/>
                  </a:srgbClr>
                </a:solidFill>
                <a:latin typeface="Calibri"/>
              </a:rPr>
              <a:t> 결제 페이지나 마이페이지 같은 경우엔 로그인을 해야만 들어갈 수 있다</a:t>
            </a:r>
            <a:r>
              <a:rPr kumimoji="0" lang="en-US" altLang="ko-KR" sz="5500" b="1" i="0">
                <a:solidFill>
                  <a:srgbClr val="2B2D63">
                    <a:alpha val="100000"/>
                  </a:srgbClr>
                </a:solidFill>
                <a:latin typeface="Calibri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3325" y="3541276"/>
            <a:ext cx="9641434" cy="1767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5500" b="1" i="0" dirty="0">
                <a:solidFill>
                  <a:srgbClr val="2B2D63">
                    <a:alpha val="100000"/>
                  </a:srgbClr>
                </a:solidFill>
                <a:latin typeface="Calibri"/>
              </a:rPr>
              <a:t>2.</a:t>
            </a:r>
            <a:r>
              <a:rPr kumimoji="0" lang="ko-KR" altLang="en-US" sz="5500" b="1" i="0" dirty="0">
                <a:solidFill>
                  <a:srgbClr val="2B2D63">
                    <a:alpha val="100000"/>
                  </a:srgbClr>
                </a:solidFill>
                <a:latin typeface="Calibri"/>
              </a:rPr>
              <a:t> 로그인</a:t>
            </a:r>
            <a:r>
              <a:rPr kumimoji="0" lang="en-US" altLang="ko-KR" sz="5500" b="1" i="0" dirty="0">
                <a:solidFill>
                  <a:srgbClr val="2B2D63">
                    <a:alpha val="100000"/>
                  </a:srgbClr>
                </a:solidFill>
                <a:latin typeface="Calibri"/>
              </a:rPr>
              <a:t>,</a:t>
            </a:r>
            <a:r>
              <a:rPr kumimoji="0" lang="ko-KR" altLang="en-US" sz="5500" b="1" i="0" dirty="0">
                <a:solidFill>
                  <a:srgbClr val="2B2D63">
                    <a:alpha val="100000"/>
                  </a:srgbClr>
                </a:solidFill>
                <a:latin typeface="Calibri"/>
              </a:rPr>
              <a:t>로그아웃하면 요청했던 페이지로 돌아간다</a:t>
            </a:r>
            <a:r>
              <a:rPr kumimoji="0" lang="en-US" altLang="ko-KR" sz="5500" b="1" i="0" dirty="0">
                <a:solidFill>
                  <a:srgbClr val="2B2D63">
                    <a:alpha val="100000"/>
                  </a:srgbClr>
                </a:solidFill>
                <a:latin typeface="Calibri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2337" y="3932088"/>
            <a:ext cx="17529220" cy="19715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6200" b="1" i="0">
                <a:solidFill>
                  <a:schemeClr val="lt1"/>
                </a:solidFill>
                <a:latin typeface="Calibri"/>
              </a:rPr>
              <a:t>그럼</a:t>
            </a:r>
            <a:r>
              <a:rPr kumimoji="0" lang="en-US" altLang="ko-KR" sz="6200" b="1" i="0">
                <a:solidFill>
                  <a:schemeClr val="lt1"/>
                </a:solidFill>
                <a:latin typeface="Calibri"/>
              </a:rPr>
              <a:t>,</a:t>
            </a:r>
            <a:r>
              <a:rPr kumimoji="0" lang="ko-KR" altLang="en-US" sz="6200" b="1" i="0">
                <a:solidFill>
                  <a:schemeClr val="lt1"/>
                </a:solidFill>
                <a:latin typeface="Calibri"/>
              </a:rPr>
              <a:t> 결제 페이지에서 로그아웃하면</a:t>
            </a:r>
          </a:p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6200" b="1" i="0">
                <a:solidFill>
                  <a:schemeClr val="lt1"/>
                </a:solidFill>
                <a:latin typeface="Calibri"/>
              </a:rPr>
              <a:t>로그인 정보가 없는 결제페이지로 가나</a:t>
            </a:r>
            <a:r>
              <a:rPr kumimoji="0" lang="en-US" altLang="ko-KR" sz="6200" b="1" i="0">
                <a:solidFill>
                  <a:schemeClr val="lt1"/>
                </a:solidFill>
                <a:latin typeface="Calibri"/>
              </a:rP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B4E6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2337" y="3932088"/>
            <a:ext cx="17529220" cy="19715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6200" b="1" i="0">
                <a:solidFill>
                  <a:srgbClr val="2B2D63">
                    <a:alpha val="100000"/>
                  </a:srgbClr>
                </a:solidFill>
                <a:latin typeface="Calibri"/>
              </a:rPr>
              <a:t>또</a:t>
            </a:r>
            <a:r>
              <a:rPr kumimoji="0" lang="en-US" altLang="ko-KR" sz="6200" b="1" i="0">
                <a:solidFill>
                  <a:srgbClr val="2B2D63">
                    <a:alpha val="100000"/>
                  </a:srgbClr>
                </a:solidFill>
                <a:latin typeface="Calibri"/>
              </a:rPr>
              <a:t>,</a:t>
            </a:r>
            <a:r>
              <a:rPr kumimoji="0" lang="ko-KR" altLang="en-US" sz="6200" b="1" i="0">
                <a:solidFill>
                  <a:srgbClr val="2B2D63">
                    <a:alpha val="100000"/>
                  </a:srgbClr>
                </a:solidFill>
                <a:latin typeface="Calibri"/>
              </a:rPr>
              <a:t> 저희 페이지를 이용한 이력이 없는 상태에서 로그인을 할경우엔 어떻게 되는가</a:t>
            </a:r>
            <a:r>
              <a:rPr kumimoji="0" lang="en-US" altLang="ko-KR" sz="6200" b="1" i="0">
                <a:solidFill>
                  <a:srgbClr val="2B2D63">
                    <a:alpha val="100000"/>
                  </a:srgbClr>
                </a:solidFill>
                <a:latin typeface="Calibri"/>
              </a:rP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6123" y="296239"/>
            <a:ext cx="11617460" cy="507417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80978" y="3465062"/>
            <a:ext cx="1448066" cy="762140"/>
          </a:xfrm>
          <a:prstGeom prst="rect">
            <a:avLst/>
          </a:prstGeom>
          <a:noFill/>
          <a:ln w="190500">
            <a:solidFill>
              <a:srgbClr val="80FF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68881" y="6796302"/>
            <a:ext cx="10057252" cy="24610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6123" y="5666128"/>
            <a:ext cx="17224364" cy="8474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5000" b="1" i="0">
                <a:solidFill>
                  <a:srgbClr val="2B2D63">
                    <a:alpha val="100000"/>
                  </a:srgbClr>
                </a:solidFill>
                <a:latin typeface="Calibri"/>
              </a:rPr>
              <a:t>저희 사이트를 거치지 않고</a:t>
            </a:r>
            <a:r>
              <a:rPr kumimoji="0" lang="en-US" altLang="ko-KR" sz="5000" b="1" i="0">
                <a:solidFill>
                  <a:srgbClr val="2B2D63">
                    <a:alpha val="100000"/>
                  </a:srgbClr>
                </a:solidFill>
                <a:latin typeface="Calibri"/>
              </a:rPr>
              <a:t>,</a:t>
            </a:r>
            <a:r>
              <a:rPr kumimoji="0" lang="ko-KR" altLang="en-US" sz="5000" b="1" i="0">
                <a:solidFill>
                  <a:srgbClr val="2B2D63">
                    <a:alpha val="100000"/>
                  </a:srgbClr>
                </a:solidFill>
                <a:latin typeface="Calibri"/>
              </a:rPr>
              <a:t> 로그인하는 경우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290691" y="1407284"/>
            <a:ext cx="3582058" cy="2896132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3200"/>
              <a:t>도서 소개 페이지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6625671" y="1331070"/>
            <a:ext cx="3582058" cy="2896132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3200"/>
              <a:t>결제페이지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12189293" y="1331070"/>
            <a:ext cx="3582058" cy="2896132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3200"/>
              <a:t>결제완료</a:t>
            </a:r>
          </a:p>
        </p:txBody>
      </p:sp>
      <p:sp>
        <p:nvSpPr>
          <p:cNvPr id="7" name="아래쪽 화살표 6"/>
          <p:cNvSpPr/>
          <p:nvPr/>
        </p:nvSpPr>
        <p:spPr>
          <a:xfrm rot="16200000">
            <a:off x="4186822" y="2398066"/>
            <a:ext cx="3200988" cy="1066996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3200"/>
          </a:p>
        </p:txBody>
      </p:sp>
      <p:sp>
        <p:nvSpPr>
          <p:cNvPr id="8" name="아래쪽 화살표 7"/>
          <p:cNvSpPr/>
          <p:nvPr/>
        </p:nvSpPr>
        <p:spPr>
          <a:xfrm rot="16200000">
            <a:off x="9674231" y="2169424"/>
            <a:ext cx="3200988" cy="1066996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3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그림 7171"/>
          <p:cNvPicPr>
            <a:picLocks noChangeAspect="1"/>
          </p:cNvPicPr>
          <p:nvPr/>
        </p:nvPicPr>
        <p:blipFill rotWithShape="1">
          <a:blip r:embed="rId3">
            <a:lum/>
          </a:blip>
          <a:srcRect l="23300" t="23530" r="23800" b="22960"/>
          <a:stretch>
            <a:fillRect/>
          </a:stretch>
        </p:blipFill>
        <p:spPr>
          <a:xfrm>
            <a:off x="1064998" y="1331694"/>
            <a:ext cx="15997525" cy="88375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7173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7174" name="그림 7173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5" name="Group 2"/>
          <p:cNvGrpSpPr/>
          <p:nvPr/>
        </p:nvGrpSpPr>
        <p:grpSpPr>
          <a:xfrm>
            <a:off x="5083860" y="2893468"/>
            <a:ext cx="142837" cy="142837"/>
            <a:chOff x="5083860" y="2893468"/>
            <a:chExt cx="142837" cy="142837"/>
          </a:xfrm>
        </p:grpSpPr>
        <p:pic>
          <p:nvPicPr>
            <p:cNvPr id="7176" name="그림 7175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5083860" y="2893468"/>
              <a:ext cx="142837" cy="1428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7" name="Group 3"/>
          <p:cNvGrpSpPr/>
          <p:nvPr/>
        </p:nvGrpSpPr>
        <p:grpSpPr>
          <a:xfrm>
            <a:off x="5155250" y="2795062"/>
            <a:ext cx="1150734" cy="339649"/>
            <a:chOff x="5155250" y="2795062"/>
            <a:chExt cx="1150734" cy="339649"/>
          </a:xfrm>
        </p:grpSpPr>
        <p:pic>
          <p:nvPicPr>
            <p:cNvPr id="7178" name="그림 7177"/>
            <p:cNvPicPr>
              <a:picLocks noChangeAspect="1"/>
            </p:cNvPicPr>
            <p:nvPr/>
          </p:nvPicPr>
          <p:blipFill rotWithShape="1">
            <a:blip r:embed="rId6">
              <a:lum/>
            </a:blip>
            <a:stretch>
              <a:fillRect/>
            </a:stretch>
          </p:blipFill>
          <p:spPr>
            <a:xfrm>
              <a:off x="5155250" y="2795062"/>
              <a:ext cx="1150734" cy="33964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79" name="Group 4"/>
          <p:cNvGrpSpPr/>
          <p:nvPr/>
        </p:nvGrpSpPr>
        <p:grpSpPr>
          <a:xfrm>
            <a:off x="6291695" y="3504559"/>
            <a:ext cx="142837" cy="142837"/>
            <a:chOff x="6291695" y="3504559"/>
            <a:chExt cx="142837" cy="142837"/>
          </a:xfrm>
        </p:grpSpPr>
        <p:pic>
          <p:nvPicPr>
            <p:cNvPr id="7180" name="그림 7179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6291695" y="3504559"/>
              <a:ext cx="142837" cy="1428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81" name="Group 5"/>
          <p:cNvGrpSpPr/>
          <p:nvPr/>
        </p:nvGrpSpPr>
        <p:grpSpPr>
          <a:xfrm>
            <a:off x="6363141" y="3406152"/>
            <a:ext cx="987244" cy="338086"/>
            <a:chOff x="6363141" y="3406152"/>
            <a:chExt cx="987244" cy="338086"/>
          </a:xfrm>
        </p:grpSpPr>
        <p:pic>
          <p:nvPicPr>
            <p:cNvPr id="7182" name="그림 7181"/>
            <p:cNvPicPr>
              <a:picLocks noChangeAspect="1"/>
            </p:cNvPicPr>
            <p:nvPr/>
          </p:nvPicPr>
          <p:blipFill rotWithShape="1">
            <a:blip r:embed="rId7">
              <a:lum/>
            </a:blip>
            <a:stretch>
              <a:fillRect/>
            </a:stretch>
          </p:blipFill>
          <p:spPr>
            <a:xfrm>
              <a:off x="6363141" y="3406152"/>
              <a:ext cx="987244" cy="33808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83" name="Group 6"/>
          <p:cNvGrpSpPr/>
          <p:nvPr/>
        </p:nvGrpSpPr>
        <p:grpSpPr>
          <a:xfrm>
            <a:off x="7350386" y="4126756"/>
            <a:ext cx="142837" cy="142837"/>
            <a:chOff x="7350386" y="4126756"/>
            <a:chExt cx="142837" cy="142837"/>
          </a:xfrm>
        </p:grpSpPr>
        <p:pic>
          <p:nvPicPr>
            <p:cNvPr id="7184" name="그림 7183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7350386" y="4126756"/>
              <a:ext cx="142837" cy="1428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88" name="Group 7"/>
          <p:cNvGrpSpPr/>
          <p:nvPr/>
        </p:nvGrpSpPr>
        <p:grpSpPr>
          <a:xfrm>
            <a:off x="7407487" y="4029913"/>
            <a:ext cx="1566574" cy="338086"/>
            <a:chOff x="7407487" y="4029913"/>
            <a:chExt cx="1566574" cy="338086"/>
          </a:xfrm>
        </p:grpSpPr>
        <p:pic>
          <p:nvPicPr>
            <p:cNvPr id="7189" name="그림 7188"/>
            <p:cNvPicPr>
              <a:picLocks noChangeAspect="1"/>
            </p:cNvPicPr>
            <p:nvPr/>
          </p:nvPicPr>
          <p:blipFill rotWithShape="1">
            <a:blip r:embed="rId8">
              <a:lum/>
            </a:blip>
            <a:stretch>
              <a:fillRect/>
            </a:stretch>
          </p:blipFill>
          <p:spPr>
            <a:xfrm>
              <a:off x="7407487" y="4029913"/>
              <a:ext cx="1566574" cy="33808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90" name="Group 8"/>
          <p:cNvGrpSpPr/>
          <p:nvPr/>
        </p:nvGrpSpPr>
        <p:grpSpPr>
          <a:xfrm>
            <a:off x="7051986" y="4656856"/>
            <a:ext cx="1922076" cy="339705"/>
            <a:chOff x="7051986" y="4656856"/>
            <a:chExt cx="1922076" cy="339705"/>
          </a:xfrm>
        </p:grpSpPr>
        <p:pic>
          <p:nvPicPr>
            <p:cNvPr id="7191" name="그림 7190"/>
            <p:cNvPicPr>
              <a:picLocks noChangeAspect="1"/>
            </p:cNvPicPr>
            <p:nvPr/>
          </p:nvPicPr>
          <p:blipFill rotWithShape="1">
            <a:blip r:embed="rId9">
              <a:lum/>
            </a:blip>
            <a:stretch>
              <a:fillRect/>
            </a:stretch>
          </p:blipFill>
          <p:spPr>
            <a:xfrm>
              <a:off x="7051986" y="4656856"/>
              <a:ext cx="1922076" cy="33970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92" name="Group 9"/>
          <p:cNvGrpSpPr/>
          <p:nvPr/>
        </p:nvGrpSpPr>
        <p:grpSpPr>
          <a:xfrm>
            <a:off x="7051986" y="4763244"/>
            <a:ext cx="142837" cy="142837"/>
            <a:chOff x="7051986" y="4763244"/>
            <a:chExt cx="142837" cy="142837"/>
          </a:xfrm>
        </p:grpSpPr>
        <p:pic>
          <p:nvPicPr>
            <p:cNvPr id="7193" name="그림 7192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7051986" y="4763244"/>
              <a:ext cx="142837" cy="1428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94" name="Group 10"/>
          <p:cNvGrpSpPr/>
          <p:nvPr/>
        </p:nvGrpSpPr>
        <p:grpSpPr>
          <a:xfrm>
            <a:off x="7721796" y="5963153"/>
            <a:ext cx="142837" cy="142837"/>
            <a:chOff x="7721796" y="5963153"/>
            <a:chExt cx="142837" cy="142837"/>
          </a:xfrm>
        </p:grpSpPr>
        <p:pic>
          <p:nvPicPr>
            <p:cNvPr id="7195" name="그림 7194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7721796" y="5963153"/>
              <a:ext cx="142837" cy="1428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96" name="Group 11"/>
          <p:cNvGrpSpPr/>
          <p:nvPr/>
        </p:nvGrpSpPr>
        <p:grpSpPr>
          <a:xfrm>
            <a:off x="7793186" y="5864747"/>
            <a:ext cx="3134767" cy="338086"/>
            <a:chOff x="7793186" y="5864747"/>
            <a:chExt cx="3134767" cy="338086"/>
          </a:xfrm>
        </p:grpSpPr>
        <p:pic>
          <p:nvPicPr>
            <p:cNvPr id="7197" name="그림 7196"/>
            <p:cNvPicPr>
              <a:picLocks noChangeAspect="1"/>
            </p:cNvPicPr>
            <p:nvPr/>
          </p:nvPicPr>
          <p:blipFill rotWithShape="1">
            <a:blip r:embed="rId10">
              <a:lum/>
            </a:blip>
            <a:stretch>
              <a:fillRect/>
            </a:stretch>
          </p:blipFill>
          <p:spPr>
            <a:xfrm>
              <a:off x="7793186" y="5864747"/>
              <a:ext cx="3134767" cy="33808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198" name="Group 12"/>
          <p:cNvGrpSpPr/>
          <p:nvPr/>
        </p:nvGrpSpPr>
        <p:grpSpPr>
          <a:xfrm>
            <a:off x="8974062" y="6617055"/>
            <a:ext cx="142892" cy="142892"/>
            <a:chOff x="8974062" y="6617055"/>
            <a:chExt cx="142892" cy="142892"/>
          </a:xfrm>
        </p:grpSpPr>
        <p:pic>
          <p:nvPicPr>
            <p:cNvPr id="7199" name="그림 7198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8974062" y="6617055"/>
              <a:ext cx="142892" cy="14289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200" name="Group 13"/>
          <p:cNvGrpSpPr/>
          <p:nvPr/>
        </p:nvGrpSpPr>
        <p:grpSpPr>
          <a:xfrm>
            <a:off x="9045509" y="6520268"/>
            <a:ext cx="4758444" cy="338086"/>
            <a:chOff x="9045509" y="6520268"/>
            <a:chExt cx="4758444" cy="338086"/>
          </a:xfrm>
        </p:grpSpPr>
        <p:pic>
          <p:nvPicPr>
            <p:cNvPr id="7204" name="그림 7203"/>
            <p:cNvPicPr>
              <a:picLocks noChangeAspect="1"/>
            </p:cNvPicPr>
            <p:nvPr/>
          </p:nvPicPr>
          <p:blipFill rotWithShape="1">
            <a:blip r:embed="rId11">
              <a:lum/>
            </a:blip>
            <a:stretch>
              <a:fillRect/>
            </a:stretch>
          </p:blipFill>
          <p:spPr>
            <a:xfrm>
              <a:off x="9045509" y="6520268"/>
              <a:ext cx="4758444" cy="33808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205" name="Group 14"/>
          <p:cNvGrpSpPr/>
          <p:nvPr/>
        </p:nvGrpSpPr>
        <p:grpSpPr>
          <a:xfrm>
            <a:off x="10847019" y="5334592"/>
            <a:ext cx="142837" cy="142892"/>
            <a:chOff x="10847019" y="5334592"/>
            <a:chExt cx="142837" cy="142892"/>
          </a:xfrm>
        </p:grpSpPr>
        <p:pic>
          <p:nvPicPr>
            <p:cNvPr id="7206" name="그림 7205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10847019" y="5334592"/>
              <a:ext cx="142837" cy="14289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207" name="Group 15"/>
          <p:cNvGrpSpPr/>
          <p:nvPr/>
        </p:nvGrpSpPr>
        <p:grpSpPr>
          <a:xfrm>
            <a:off x="10904120" y="5236185"/>
            <a:ext cx="1965000" cy="339705"/>
            <a:chOff x="10904120" y="5236185"/>
            <a:chExt cx="1965000" cy="339705"/>
          </a:xfrm>
        </p:grpSpPr>
        <p:pic>
          <p:nvPicPr>
            <p:cNvPr id="7208" name="그림 7207"/>
            <p:cNvPicPr>
              <a:picLocks noChangeAspect="1"/>
            </p:cNvPicPr>
            <p:nvPr/>
          </p:nvPicPr>
          <p:blipFill rotWithShape="1">
            <a:blip r:embed="rId12">
              <a:lum/>
            </a:blip>
            <a:stretch>
              <a:fillRect/>
            </a:stretch>
          </p:blipFill>
          <p:spPr>
            <a:xfrm>
              <a:off x="10904120" y="5236185"/>
              <a:ext cx="1965000" cy="33970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209" name="Group 16"/>
          <p:cNvGrpSpPr/>
          <p:nvPr/>
        </p:nvGrpSpPr>
        <p:grpSpPr>
          <a:xfrm>
            <a:off x="10810515" y="7851906"/>
            <a:ext cx="142837" cy="142892"/>
            <a:chOff x="10810515" y="7851906"/>
            <a:chExt cx="142837" cy="142892"/>
          </a:xfrm>
        </p:grpSpPr>
        <p:pic>
          <p:nvPicPr>
            <p:cNvPr id="7210" name="그림 7209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10810515" y="7851906"/>
              <a:ext cx="142837" cy="14289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211" name="Group 17"/>
          <p:cNvGrpSpPr/>
          <p:nvPr/>
        </p:nvGrpSpPr>
        <p:grpSpPr>
          <a:xfrm>
            <a:off x="10881905" y="7753500"/>
            <a:ext cx="3898184" cy="338086"/>
            <a:chOff x="10881905" y="7753500"/>
            <a:chExt cx="3898184" cy="338086"/>
          </a:xfrm>
        </p:grpSpPr>
        <p:pic>
          <p:nvPicPr>
            <p:cNvPr id="7212" name="그림 7211"/>
            <p:cNvPicPr>
              <a:picLocks noChangeAspect="1"/>
            </p:cNvPicPr>
            <p:nvPr/>
          </p:nvPicPr>
          <p:blipFill rotWithShape="1">
            <a:blip r:embed="rId13">
              <a:lum/>
            </a:blip>
            <a:stretch>
              <a:fillRect/>
            </a:stretch>
          </p:blipFill>
          <p:spPr>
            <a:xfrm>
              <a:off x="10881905" y="7753500"/>
              <a:ext cx="3898184" cy="33808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213" name="Group 18"/>
          <p:cNvGrpSpPr/>
          <p:nvPr/>
        </p:nvGrpSpPr>
        <p:grpSpPr>
          <a:xfrm>
            <a:off x="12848467" y="7196385"/>
            <a:ext cx="142837" cy="142892"/>
            <a:chOff x="12848467" y="7196385"/>
            <a:chExt cx="142837" cy="142892"/>
          </a:xfrm>
        </p:grpSpPr>
        <p:pic>
          <p:nvPicPr>
            <p:cNvPr id="7214" name="그림 7213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12848467" y="7196385"/>
              <a:ext cx="142837" cy="14289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215" name="Group 19"/>
          <p:cNvGrpSpPr/>
          <p:nvPr/>
        </p:nvGrpSpPr>
        <p:grpSpPr>
          <a:xfrm>
            <a:off x="12919914" y="7097979"/>
            <a:ext cx="2720434" cy="338086"/>
            <a:chOff x="12919914" y="7097979"/>
            <a:chExt cx="2720434" cy="338086"/>
          </a:xfrm>
        </p:grpSpPr>
        <p:pic>
          <p:nvPicPr>
            <p:cNvPr id="7216" name="그림 7215"/>
            <p:cNvPicPr>
              <a:picLocks noChangeAspect="1"/>
            </p:cNvPicPr>
            <p:nvPr/>
          </p:nvPicPr>
          <p:blipFill rotWithShape="1">
            <a:blip r:embed="rId14">
              <a:lum/>
            </a:blip>
            <a:stretch>
              <a:fillRect/>
            </a:stretch>
          </p:blipFill>
          <p:spPr>
            <a:xfrm>
              <a:off x="12919914" y="7097979"/>
              <a:ext cx="2720434" cy="33808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220" name="Group 20"/>
          <p:cNvGrpSpPr/>
          <p:nvPr/>
        </p:nvGrpSpPr>
        <p:grpSpPr>
          <a:xfrm>
            <a:off x="15640349" y="8396351"/>
            <a:ext cx="142892" cy="142837"/>
            <a:chOff x="15640349" y="8396351"/>
            <a:chExt cx="142892" cy="142837"/>
          </a:xfrm>
        </p:grpSpPr>
        <p:pic>
          <p:nvPicPr>
            <p:cNvPr id="7221" name="그림 7220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15640349" y="8396351"/>
              <a:ext cx="142892" cy="14283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7222" name="Group 21"/>
          <p:cNvGrpSpPr/>
          <p:nvPr/>
        </p:nvGrpSpPr>
        <p:grpSpPr>
          <a:xfrm>
            <a:off x="15711795" y="8297944"/>
            <a:ext cx="985681" cy="339649"/>
            <a:chOff x="15711795" y="8297944"/>
            <a:chExt cx="985681" cy="339649"/>
          </a:xfrm>
        </p:grpSpPr>
        <p:pic>
          <p:nvPicPr>
            <p:cNvPr id="7223" name="그림 7222"/>
            <p:cNvPicPr>
              <a:picLocks noChangeAspect="1"/>
            </p:cNvPicPr>
            <p:nvPr/>
          </p:nvPicPr>
          <p:blipFill rotWithShape="1">
            <a:blip r:embed="rId7">
              <a:lum/>
            </a:blip>
            <a:stretch>
              <a:fillRect/>
            </a:stretch>
          </p:blipFill>
          <p:spPr>
            <a:xfrm>
              <a:off x="15711795" y="8297944"/>
              <a:ext cx="985681" cy="33964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7224" name="TextBox 7223"/>
          <p:cNvSpPr txBox="1"/>
          <p:nvPr/>
        </p:nvSpPr>
        <p:spPr>
          <a:xfrm>
            <a:off x="0" y="9544"/>
            <a:ext cx="4569557" cy="6459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1-2 프로그램 개발 일정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4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35845" name="그림 358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35846" name="TextBox 35845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4-1 화면 별 구현 기능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35847" name="표 35846"/>
          <p:cNvGraphicFramePr/>
          <p:nvPr/>
        </p:nvGraphicFramePr>
        <p:xfrm>
          <a:off x="13024627" y="1712593"/>
          <a:ext cx="4367999" cy="3291836"/>
        </p:xfrm>
        <a:graphic>
          <a:graphicData uri="http://schemas.openxmlformats.org/drawingml/2006/table">
            <a:tbl>
              <a:tblPr firstRow="1" bandRow="1"/>
              <a:tblGrid>
                <a:gridCol w="1349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0598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5619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구매 시 재고가 감소하다가 재고 없음으로 빨간색으로 변환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5619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삭제 시 페이지에서 검색조차 되지 않음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5877" name="그림 35876"/>
          <p:cNvPicPr>
            <a:picLocks noChangeAspect="1"/>
          </p:cNvPicPr>
          <p:nvPr/>
        </p:nvPicPr>
        <p:blipFill rotWithShape="1">
          <a:blip r:embed="rId4">
            <a:lum/>
          </a:blip>
          <a:srcRect b="19520"/>
          <a:stretch>
            <a:fillRect/>
          </a:stretch>
        </p:blipFill>
        <p:spPr>
          <a:xfrm>
            <a:off x="912672" y="1718956"/>
            <a:ext cx="10958096" cy="75360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35878" name="TextBox 35877"/>
          <p:cNvSpPr txBox="1"/>
          <p:nvPr/>
        </p:nvSpPr>
        <p:spPr>
          <a:xfrm>
            <a:off x="1391977" y="5353681"/>
            <a:ext cx="457145" cy="461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5879" name="TextBox 35878"/>
          <p:cNvSpPr txBox="1"/>
          <p:nvPr/>
        </p:nvSpPr>
        <p:spPr>
          <a:xfrm>
            <a:off x="1391977" y="4060110"/>
            <a:ext cx="457145" cy="461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그림 33795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912672" y="1703104"/>
            <a:ext cx="10970766" cy="8580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33797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33798" name="그림 33797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33799" name="TextBox 33798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4-1 화면 별 구현 기능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33800" name="표 33799"/>
          <p:cNvGraphicFramePr/>
          <p:nvPr/>
        </p:nvGraphicFramePr>
        <p:xfrm>
          <a:off x="13024628" y="1712593"/>
          <a:ext cx="4367999" cy="4666537"/>
        </p:xfrm>
        <a:graphic>
          <a:graphicData uri="http://schemas.openxmlformats.org/drawingml/2006/table">
            <a:tbl>
              <a:tblPr firstRow="1" bandRow="1"/>
              <a:tblGrid>
                <a:gridCol w="1349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0598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5619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도서 결제 페이지는 재고 확인 후에 넘어갈 수 있으나,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결제하는 도중에 다른 사람이 먼저 결제해서, 재고가 없을 수 있음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이런 경우를 대비하여, 다시 한번 재고를 조회하고, 주문수량보다 적을 시, 오류페이지를 출력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5619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메인페이지로 이동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830" name="TextBox 33829"/>
          <p:cNvSpPr txBox="1"/>
          <p:nvPr/>
        </p:nvSpPr>
        <p:spPr>
          <a:xfrm>
            <a:off x="2512570" y="6436151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3831" name="TextBox 33830"/>
          <p:cNvSpPr txBox="1"/>
          <p:nvPr/>
        </p:nvSpPr>
        <p:spPr>
          <a:xfrm>
            <a:off x="4721939" y="8569329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8" name="그림 36867"/>
          <p:cNvPicPr>
            <a:picLocks noChangeAspect="1"/>
          </p:cNvPicPr>
          <p:nvPr/>
        </p:nvPicPr>
        <p:blipFill rotWithShape="1">
          <a:blip r:embed="rId3">
            <a:lum/>
          </a:blip>
          <a:srcRect l="650" b="690"/>
          <a:stretch>
            <a:fillRect/>
          </a:stretch>
        </p:blipFill>
        <p:spPr>
          <a:xfrm>
            <a:off x="912672" y="1684014"/>
            <a:ext cx="11654866" cy="715993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36869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36870" name="그림 36869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36871" name="TextBox 36870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4-1 화면 별 구현 기능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36872" name="표 36871"/>
          <p:cNvGraphicFramePr/>
          <p:nvPr/>
        </p:nvGraphicFramePr>
        <p:xfrm>
          <a:off x="13024627" y="1712593"/>
          <a:ext cx="4367999" cy="5663074"/>
        </p:xfrm>
        <a:graphic>
          <a:graphicData uri="http://schemas.openxmlformats.org/drawingml/2006/table">
            <a:tbl>
              <a:tblPr firstRow="1" bandRow="1"/>
              <a:tblGrid>
                <a:gridCol w="1349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0598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5619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[답변대기]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1:1 고객 문의 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5619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문의 내용에 대한 </a:t>
                      </a:r>
                    </a:p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답변 처리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5619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3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문의 상태 변경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5619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4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답변 내용 작성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6919" name="TextBox 36918"/>
          <p:cNvSpPr txBox="1"/>
          <p:nvPr/>
        </p:nvSpPr>
        <p:spPr>
          <a:xfrm>
            <a:off x="3807704" y="3769636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pic>
        <p:nvPicPr>
          <p:cNvPr id="36920" name="그림 36919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4264849" y="5429872"/>
            <a:ext cx="5593306" cy="31394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36921" name="TextBox 36920"/>
          <p:cNvSpPr txBox="1"/>
          <p:nvPr/>
        </p:nvSpPr>
        <p:spPr>
          <a:xfrm>
            <a:off x="3807704" y="5175903"/>
            <a:ext cx="457145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6922" name="TextBox 36921"/>
          <p:cNvSpPr txBox="1"/>
          <p:nvPr/>
        </p:nvSpPr>
        <p:spPr>
          <a:xfrm>
            <a:off x="8686825" y="5175903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③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6923" name="TextBox 36922"/>
          <p:cNvSpPr txBox="1"/>
          <p:nvPr/>
        </p:nvSpPr>
        <p:spPr>
          <a:xfrm>
            <a:off x="3810885" y="7151954"/>
            <a:ext cx="457145" cy="4603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④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92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37893" name="그림 37892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37894" name="TextBox 37893"/>
          <p:cNvSpPr txBox="1"/>
          <p:nvPr/>
        </p:nvSpPr>
        <p:spPr>
          <a:xfrm>
            <a:off x="6436151" y="4226726"/>
            <a:ext cx="5409220" cy="16316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0000" b="1" i="0" baseline="0">
                <a:solidFill>
                  <a:srgbClr val="286AE8">
                    <a:alpha val="100000"/>
                  </a:srgbClr>
                </a:solidFill>
                <a:latin typeface="Noto Sans KR"/>
              </a:rPr>
              <a:t>Q &amp; A</a:t>
            </a:r>
            <a:endParaRPr kumimoji="0" lang="ko-KR" altLang="en-US" sz="10000" b="1" i="0">
              <a:solidFill>
                <a:srgbClr val="286AE8">
                  <a:alpha val="100000"/>
                </a:srgbClr>
              </a:solidFill>
              <a:latin typeface="Noto Sans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16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38917" name="그림 38916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38918" name="TextBox 38917"/>
          <p:cNvSpPr txBox="1"/>
          <p:nvPr/>
        </p:nvSpPr>
        <p:spPr>
          <a:xfrm>
            <a:off x="5636174" y="4226726"/>
            <a:ext cx="7007555" cy="16316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0000" b="1" i="0" baseline="0">
                <a:solidFill>
                  <a:srgbClr val="286AE8">
                    <a:alpha val="100000"/>
                  </a:srgbClr>
                </a:solidFill>
                <a:latin typeface="Noto Sans KR"/>
              </a:rPr>
              <a:t>감사합니다.</a:t>
            </a:r>
            <a:endParaRPr kumimoji="0" lang="ko-KR" altLang="en-US" sz="10000" b="1" i="0">
              <a:solidFill>
                <a:srgbClr val="286AE8">
                  <a:alpha val="100000"/>
                </a:srgbClr>
              </a:solidFill>
              <a:latin typeface="Noto Sans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6" name="Group 1"/>
          <p:cNvGrpSpPr/>
          <p:nvPr/>
        </p:nvGrpSpPr>
        <p:grpSpPr>
          <a:xfrm>
            <a:off x="0" y="7699580"/>
            <a:ext cx="2098292" cy="2582342"/>
            <a:chOff x="0" y="7699580"/>
            <a:chExt cx="2098292" cy="2582342"/>
          </a:xfrm>
        </p:grpSpPr>
        <p:pic>
          <p:nvPicPr>
            <p:cNvPr id="8197" name="그림 819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0" y="7699580"/>
              <a:ext cx="2098292" cy="258234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8198" name="Group 2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8199" name="그림 8198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8200" name="그림 8199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2405611" y="126984"/>
            <a:ext cx="5531460" cy="4190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8201" name="Group 3"/>
          <p:cNvGrpSpPr/>
          <p:nvPr/>
        </p:nvGrpSpPr>
        <p:grpSpPr>
          <a:xfrm>
            <a:off x="11516773" y="5739325"/>
            <a:ext cx="3283968" cy="1960255"/>
            <a:chOff x="11516773" y="5739325"/>
            <a:chExt cx="3283968" cy="1960255"/>
          </a:xfrm>
        </p:grpSpPr>
        <p:pic>
          <p:nvPicPr>
            <p:cNvPr id="8202" name="그림 8201"/>
            <p:cNvPicPr>
              <a:picLocks noChangeAspect="1"/>
            </p:cNvPicPr>
            <p:nvPr/>
          </p:nvPicPr>
          <p:blipFill rotWithShape="1">
            <a:blip r:embed="rId6">
              <a:lum/>
            </a:blip>
            <a:stretch>
              <a:fillRect/>
            </a:stretch>
          </p:blipFill>
          <p:spPr>
            <a:xfrm>
              <a:off x="11516773" y="5739325"/>
              <a:ext cx="3283968" cy="196025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8203" name="Group 4"/>
          <p:cNvGrpSpPr/>
          <p:nvPr/>
        </p:nvGrpSpPr>
        <p:grpSpPr>
          <a:xfrm>
            <a:off x="4234652" y="1463423"/>
            <a:ext cx="9139170" cy="3461691"/>
            <a:chOff x="4234652" y="1463423"/>
            <a:chExt cx="9139170" cy="3461691"/>
          </a:xfrm>
        </p:grpSpPr>
        <p:pic>
          <p:nvPicPr>
            <p:cNvPr id="8204" name="그림 8203"/>
            <p:cNvPicPr>
              <a:picLocks noChangeAspect="1"/>
            </p:cNvPicPr>
            <p:nvPr/>
          </p:nvPicPr>
          <p:blipFill rotWithShape="1">
            <a:blip r:embed="rId7">
              <a:lum/>
            </a:blip>
            <a:stretch>
              <a:fillRect/>
            </a:stretch>
          </p:blipFill>
          <p:spPr>
            <a:xfrm>
              <a:off x="4234652" y="1463423"/>
              <a:ext cx="9139170" cy="346169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8205" name="Group 5"/>
          <p:cNvGrpSpPr/>
          <p:nvPr/>
        </p:nvGrpSpPr>
        <p:grpSpPr>
          <a:xfrm>
            <a:off x="7099598" y="5347318"/>
            <a:ext cx="4079144" cy="2526803"/>
            <a:chOff x="7099598" y="5347318"/>
            <a:chExt cx="4079144" cy="2526803"/>
          </a:xfrm>
        </p:grpSpPr>
        <p:pic>
          <p:nvPicPr>
            <p:cNvPr id="8206" name="그림 8205"/>
            <p:cNvPicPr>
              <a:picLocks noChangeAspect="1"/>
            </p:cNvPicPr>
            <p:nvPr/>
          </p:nvPicPr>
          <p:blipFill rotWithShape="1">
            <a:blip r:embed="rId8">
              <a:lum/>
            </a:blip>
            <a:stretch>
              <a:fillRect/>
            </a:stretch>
          </p:blipFill>
          <p:spPr>
            <a:xfrm>
              <a:off x="7099598" y="5347318"/>
              <a:ext cx="4079144" cy="252680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8207" name="Group 6"/>
          <p:cNvGrpSpPr/>
          <p:nvPr/>
        </p:nvGrpSpPr>
        <p:grpSpPr>
          <a:xfrm>
            <a:off x="3047469" y="5347318"/>
            <a:ext cx="3833100" cy="2399874"/>
            <a:chOff x="3047469" y="5347318"/>
            <a:chExt cx="3833100" cy="2399874"/>
          </a:xfrm>
        </p:grpSpPr>
        <p:pic>
          <p:nvPicPr>
            <p:cNvPr id="8208" name="그림 8207"/>
            <p:cNvPicPr>
              <a:picLocks noChangeAspect="1"/>
            </p:cNvPicPr>
            <p:nvPr/>
          </p:nvPicPr>
          <p:blipFill rotWithShape="1">
            <a:blip r:embed="rId9">
              <a:lum/>
            </a:blip>
            <a:stretch>
              <a:fillRect/>
            </a:stretch>
          </p:blipFill>
          <p:spPr>
            <a:xfrm>
              <a:off x="3047469" y="5347318"/>
              <a:ext cx="3833100" cy="239987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8212" name="TextBox 8211"/>
          <p:cNvSpPr txBox="1"/>
          <p:nvPr/>
        </p:nvSpPr>
        <p:spPr>
          <a:xfrm>
            <a:off x="0" y="9544"/>
            <a:ext cx="2837930" cy="6459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1-3 개발 도구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0" name="Group 1"/>
          <p:cNvGrpSpPr/>
          <p:nvPr/>
        </p:nvGrpSpPr>
        <p:grpSpPr>
          <a:xfrm>
            <a:off x="1688814" y="1022186"/>
            <a:ext cx="14902273" cy="9207379"/>
            <a:chOff x="1688814" y="1022186"/>
            <a:chExt cx="14902273" cy="9207379"/>
          </a:xfrm>
        </p:grpSpPr>
        <p:pic>
          <p:nvPicPr>
            <p:cNvPr id="9221" name="그림 9220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rcRect t="20440"/>
            <a:stretch>
              <a:fillRect/>
            </a:stretch>
          </p:blipFill>
          <p:spPr>
            <a:xfrm>
              <a:off x="1688814" y="1022186"/>
              <a:ext cx="14902273" cy="920737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9222" name="Group 2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9223" name="그림 9222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pic>
        <p:nvPicPr>
          <p:cNvPr id="9224" name="그림 9223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7448792" y="1022186"/>
            <a:ext cx="2431578" cy="8078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9225" name="TextBox 9224"/>
          <p:cNvSpPr txBox="1"/>
          <p:nvPr/>
        </p:nvSpPr>
        <p:spPr>
          <a:xfrm>
            <a:off x="0" y="9544"/>
            <a:ext cx="4188658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2-1 UML 다이어그램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4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10245" name="그림 1024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0246" name="Group 2"/>
          <p:cNvGrpSpPr/>
          <p:nvPr/>
        </p:nvGrpSpPr>
        <p:grpSpPr>
          <a:xfrm>
            <a:off x="2055424" y="1026930"/>
            <a:ext cx="14546772" cy="9089939"/>
            <a:chOff x="2055424" y="1026930"/>
            <a:chExt cx="14546772" cy="9089939"/>
          </a:xfrm>
        </p:grpSpPr>
        <p:pic>
          <p:nvPicPr>
            <p:cNvPr id="10247" name="그림 1024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2055424" y="1026930"/>
              <a:ext cx="14546772" cy="908993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0248" name="TextBox 10247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2-1 UML 다이어그램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8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11269" name="그림 11268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1270" name="TextBox 11269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 dirty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2-2 클래스 다이어그램</a:t>
            </a:r>
            <a:endParaRPr kumimoji="1" lang="ko-KR" altLang="en-US" sz="3500" b="0" i="0" dirty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그림 12291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906309" y="1941166"/>
            <a:ext cx="11965937" cy="60218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12293" name="Group 1"/>
          <p:cNvGrpSpPr/>
          <p:nvPr/>
        </p:nvGrpSpPr>
        <p:grpSpPr>
          <a:xfrm>
            <a:off x="0" y="-9488"/>
            <a:ext cx="18279904" cy="665009"/>
            <a:chOff x="0" y="-9488"/>
            <a:chExt cx="18279904" cy="665009"/>
          </a:xfrm>
        </p:grpSpPr>
        <p:pic>
          <p:nvPicPr>
            <p:cNvPr id="12294" name="그림 12293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0" y="-9488"/>
              <a:ext cx="18279904" cy="665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2295" name="TextBox 12294"/>
          <p:cNvSpPr txBox="1"/>
          <p:nvPr/>
        </p:nvSpPr>
        <p:spPr>
          <a:xfrm>
            <a:off x="0" y="9544"/>
            <a:ext cx="4569557" cy="630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500" b="0" i="0" baseline="0">
                <a:solidFill>
                  <a:srgbClr val="FFFFFF">
                    <a:alpha val="100000"/>
                  </a:srgbClr>
                </a:solidFill>
                <a:latin typeface="Noto Sans KR Light"/>
              </a:rPr>
              <a:t>2-3 UI 정의서</a:t>
            </a:r>
            <a:endParaRPr kumimoji="1" lang="ko-KR" altLang="en-US" sz="3500" b="0" i="0">
              <a:solidFill>
                <a:srgbClr val="FFFFFF">
                  <a:alpha val="100000"/>
                </a:srgbClr>
              </a:solidFill>
              <a:latin typeface="Noto Sans KR Light"/>
            </a:endParaRPr>
          </a:p>
        </p:txBody>
      </p:sp>
      <p:graphicFrame>
        <p:nvGraphicFramePr>
          <p:cNvPr id="12296" name="표 12295"/>
          <p:cNvGraphicFramePr/>
          <p:nvPr/>
        </p:nvGraphicFramePr>
        <p:xfrm>
          <a:off x="912672" y="1026930"/>
          <a:ext cx="11959629" cy="911052"/>
        </p:xfrm>
        <a:graphic>
          <a:graphicData uri="http://schemas.openxmlformats.org/drawingml/2006/table">
            <a:tbl>
              <a:tblPr firstRow="1" bandRow="1"/>
              <a:tblGrid>
                <a:gridCol w="2755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8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77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77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5526"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"/>
                        </a:rPr>
                        <a:t>Page Title</a:t>
                      </a:r>
                      <a:endParaRPr kumimoji="1" lang="ko-KR" altLang="en-US" sz="1800" b="0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"/>
                        </a:rPr>
                        <a:t>홈페이지 접속</a:t>
                      </a:r>
                      <a:endParaRPr kumimoji="1" lang="ko-KR" altLang="en-US" sz="1800" b="0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526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0D8E8">
                        <a:alpha val="100000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325" name="표 12324"/>
          <p:cNvGraphicFramePr/>
          <p:nvPr/>
        </p:nvGraphicFramePr>
        <p:xfrm>
          <a:off x="13302432" y="1941166"/>
          <a:ext cx="4367999" cy="2379276"/>
        </p:xfrm>
        <a:graphic>
          <a:graphicData uri="http://schemas.openxmlformats.org/drawingml/2006/table">
            <a:tbl>
              <a:tblPr firstRow="1" bandRow="1"/>
              <a:tblGrid>
                <a:gridCol w="1347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0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4548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?? ??"/>
                      </a:endParaRPr>
                    </a:p>
                  </a:txBody>
                  <a:tcPr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Noto Sans KR Light"/>
                        </a:rPr>
                        <a:t>Description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6A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2364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1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메인 페이지로 이동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2364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2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Noto Sans KR Light"/>
                        </a:rPr>
                        <a:t>스크롤 시 애니메이션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Noto Sans KR Light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C7C7C7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352" name="TextBox 12351"/>
          <p:cNvSpPr txBox="1"/>
          <p:nvPr/>
        </p:nvSpPr>
        <p:spPr>
          <a:xfrm>
            <a:off x="10402600" y="6088519"/>
            <a:ext cx="457089" cy="461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①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12356" name="TextBox 12355"/>
          <p:cNvSpPr txBox="1"/>
          <p:nvPr/>
        </p:nvSpPr>
        <p:spPr>
          <a:xfrm>
            <a:off x="12402485" y="2169738"/>
            <a:ext cx="457089" cy="461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286AE8">
                    <a:alpha val="100000"/>
                  </a:srgbClr>
                </a:solidFill>
                <a:latin typeface="Calibri"/>
              </a:rPr>
              <a:t>②</a:t>
            </a:r>
            <a:endParaRPr kumimoji="0" lang="ko-KR" altLang="en-US" sz="2400" b="1" i="0">
              <a:solidFill>
                <a:srgbClr val="286AE8">
                  <a:alpha val="100000"/>
                </a:srgb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?? ??"/>
        <a:ea typeface="?? ??"/>
        <a:cs typeface=""/>
      </a:majorFont>
      <a:minorFont>
        <a:latin typeface="?? ??"/>
        <a:ea typeface="?? ??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?? ??"/>
        <a:ea typeface="?? ??"/>
        <a:cs typeface=""/>
      </a:majorFont>
      <a:minorFont>
        <a:latin typeface="?? ??"/>
        <a:ea typeface="?? ??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2937</Words>
  <Application>Microsoft Office PowerPoint</Application>
  <PresentationFormat>사용자 지정</PresentationFormat>
  <Paragraphs>652</Paragraphs>
  <Slides>44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44</vt:i4>
      </vt:variant>
    </vt:vector>
  </HeadingPairs>
  <TitlesOfParts>
    <vt:vector size="54" baseType="lpstr">
      <vt:lpstr>?? ??</vt:lpstr>
      <vt:lpstr>Noto Sans KR</vt:lpstr>
      <vt:lpstr>Noto Sans KR Light</vt:lpstr>
      <vt:lpstr>맑은 고딕</vt:lpstr>
      <vt:lpstr>바탕</vt:lpstr>
      <vt:lpstr>함초롬돋움</vt:lpstr>
      <vt:lpstr>Arial</vt:lpstr>
      <vt:lpstr>Calibri</vt:lpstr>
      <vt:lpstr>한컴오피스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60</cp:revision>
  <dcterms:created xsi:type="dcterms:W3CDTF">2022-10-24T12:20:28Z</dcterms:created>
  <dcterms:modified xsi:type="dcterms:W3CDTF">2022-10-26T00:51:13Z</dcterms:modified>
  <cp:version>1100.0100.01</cp:version>
</cp:coreProperties>
</file>